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3"/>
  </p:notesMasterIdLst>
  <p:sldIdLst>
    <p:sldId id="256" r:id="rId2"/>
    <p:sldId id="257" r:id="rId3"/>
    <p:sldId id="258" r:id="rId4"/>
    <p:sldId id="259" r:id="rId5"/>
    <p:sldId id="260" r:id="rId6"/>
    <p:sldId id="261" r:id="rId7"/>
    <p:sldId id="262" r:id="rId8"/>
    <p:sldId id="264" r:id="rId9"/>
    <p:sldId id="263" r:id="rId10"/>
    <p:sldId id="265" r:id="rId11"/>
    <p:sldId id="270" r:id="rId12"/>
    <p:sldId id="271" r:id="rId13"/>
    <p:sldId id="272" r:id="rId14"/>
    <p:sldId id="266" r:id="rId15"/>
    <p:sldId id="273" r:id="rId16"/>
    <p:sldId id="276" r:id="rId17"/>
    <p:sldId id="275" r:id="rId18"/>
    <p:sldId id="267" r:id="rId19"/>
    <p:sldId id="268" r:id="rId20"/>
    <p:sldId id="269"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8928F2-603B-2D41-B2FF-BFEEB52FB532}">
          <p14:sldIdLst>
            <p14:sldId id="256"/>
            <p14:sldId id="257"/>
            <p14:sldId id="258"/>
            <p14:sldId id="259"/>
            <p14:sldId id="260"/>
            <p14:sldId id="261"/>
            <p14:sldId id="262"/>
            <p14:sldId id="264"/>
            <p14:sldId id="263"/>
            <p14:sldId id="265"/>
            <p14:sldId id="270"/>
            <p14:sldId id="271"/>
            <p14:sldId id="272"/>
            <p14:sldId id="266"/>
            <p14:sldId id="273"/>
            <p14:sldId id="276"/>
            <p14:sldId id="275"/>
            <p14:sldId id="267"/>
            <p14:sldId id="268"/>
            <p14:sldId id="269"/>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BE2A1-10E6-CA49-B642-3931A27C947E}" type="datetimeFigureOut">
              <a:rPr lang="en-US" smtClean="0"/>
              <a:t>11/24/11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1E166-6DF0-B144-ACEF-24FDCC5C3A28}" type="slidenum">
              <a:rPr lang="en-US" smtClean="0"/>
              <a:t>‹#›</a:t>
            </a:fld>
            <a:endParaRPr lang="en-US"/>
          </a:p>
        </p:txBody>
      </p:sp>
    </p:spTree>
    <p:extLst>
      <p:ext uri="{BB962C8B-B14F-4D97-AF65-F5344CB8AC3E}">
        <p14:creationId xmlns:p14="http://schemas.microsoft.com/office/powerpoint/2010/main" val="20302351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DMD</a:t>
            </a:r>
            <a:r>
              <a:rPr lang="en-US" baseline="0" dirty="0" smtClean="0"/>
              <a:t> is a sever recessive X-linked form of muscular dystrophy, characterized by rapid progression of muscle degeneration that eventually leads to loss in ambulation, paralysis and death.</a:t>
            </a:r>
          </a:p>
          <a:p>
            <a:endParaRPr lang="en-US" baseline="0" dirty="0" smtClean="0"/>
          </a:p>
          <a:p>
            <a:r>
              <a:rPr lang="en-US" baseline="0" dirty="0" smtClean="0"/>
              <a:t>The disorder is caused by a mutation in the gene encoding </a:t>
            </a:r>
            <a:r>
              <a:rPr lang="en-US" baseline="0" dirty="0" err="1" smtClean="0"/>
              <a:t>dystrophin</a:t>
            </a:r>
            <a:r>
              <a:rPr lang="en-US" baseline="0" dirty="0" smtClean="0"/>
              <a:t>, an important structural component of muscle tissue. The absence of intact </a:t>
            </a:r>
            <a:r>
              <a:rPr lang="en-US" baseline="0" dirty="0" err="1" smtClean="0"/>
              <a:t>dystrophin</a:t>
            </a:r>
            <a:r>
              <a:rPr lang="en-US" baseline="0" dirty="0" smtClean="0"/>
              <a:t> results in destabilization of the extracellular membrane-sarcolemma-cytoskeleton architecture, making muscle fibers susceptible to contraction associated mechanical stress and degeneration. </a:t>
            </a:r>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3</a:t>
            </a:fld>
            <a:endParaRPr lang="en-US"/>
          </a:p>
        </p:txBody>
      </p:sp>
    </p:spTree>
    <p:extLst>
      <p:ext uri="{BB962C8B-B14F-4D97-AF65-F5344CB8AC3E}">
        <p14:creationId xmlns:p14="http://schemas.microsoft.com/office/powerpoint/2010/main" val="173790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cell based therapy, donor cells are frequently rejected by recipients when transplanted in an </a:t>
            </a:r>
            <a:r>
              <a:rPr lang="en-US" dirty="0" err="1" smtClean="0"/>
              <a:t>allogenic</a:t>
            </a:r>
            <a:r>
              <a:rPr lang="en-US" dirty="0" smtClean="0"/>
              <a:t> combination. Rejection is caused by a mismatch of</a:t>
            </a:r>
            <a:r>
              <a:rPr lang="en-US" baseline="0" dirty="0" smtClean="0"/>
              <a:t> HLAs. There are a large number of different alleles of each HLA, so a perfect match of all HLAs between donor cells and host cells is extremely rare. HLA-E is a non classical MHC 1b molecule, which plays an important role in immunosuppression</a:t>
            </a:r>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4</a:t>
            </a:fld>
            <a:endParaRPr lang="en-US"/>
          </a:p>
        </p:txBody>
      </p:sp>
    </p:spTree>
    <p:extLst>
      <p:ext uri="{BB962C8B-B14F-4D97-AF65-F5344CB8AC3E}">
        <p14:creationId xmlns:p14="http://schemas.microsoft.com/office/powerpoint/2010/main" val="303986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hPAE cells started</a:t>
            </a:r>
            <a:r>
              <a:rPr lang="en-US" baseline="0" dirty="0" smtClean="0"/>
              <a:t> to express HLA-E after exposure to cytokines at the transcriptional level. B) </a:t>
            </a:r>
            <a:r>
              <a:rPr lang="en-US" baseline="0" dirty="0" err="1" smtClean="0"/>
              <a:t>Immunostaining</a:t>
            </a:r>
            <a:r>
              <a:rPr lang="en-US" baseline="0" dirty="0" smtClean="0"/>
              <a:t> showing localization of HLA-E in the cytoplasm. C) Western blot analysis using anti-HLA-E specific monoclonal </a:t>
            </a:r>
            <a:r>
              <a:rPr lang="en-US" baseline="0" dirty="0" err="1" smtClean="0"/>
              <a:t>Ab</a:t>
            </a:r>
            <a:r>
              <a:rPr lang="en-US" baseline="0" dirty="0" smtClean="0"/>
              <a:t> revealed a single discrete band at 42 </a:t>
            </a:r>
            <a:r>
              <a:rPr lang="en-US" baseline="0" dirty="0" err="1" smtClean="0"/>
              <a:t>kDa</a:t>
            </a:r>
            <a:r>
              <a:rPr lang="en-US" baseline="0" dirty="0" smtClean="0"/>
              <a:t>, consistent with the molecular weight of HLA-E protein. D) Immunoprecipitation analysis of the cell supernatant showed a single band at 37 </a:t>
            </a:r>
            <a:r>
              <a:rPr lang="en-US" baseline="0" dirty="0" err="1" smtClean="0"/>
              <a:t>kDa</a:t>
            </a:r>
            <a:r>
              <a:rPr lang="en-US" baseline="0" dirty="0" smtClean="0"/>
              <a:t>, consistent with the molecular weight of soluble HLA-E protein, implying that </a:t>
            </a:r>
            <a:r>
              <a:rPr lang="en-US" baseline="0" dirty="0" err="1" smtClean="0"/>
              <a:t>sHLA</a:t>
            </a:r>
            <a:r>
              <a:rPr lang="en-US" baseline="0" dirty="0" smtClean="0"/>
              <a:t>-E is secreted. The expression of MHC molecules is regulated by cytokines. The interferon and TNF have been shown to increase the expression of MHC 1 molecules on cell. For example, IFN gamma appears to induce the formation of a specific transcription factor that binds to the promoter sequence flanking the MHC I genes.</a:t>
            </a:r>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8</a:t>
            </a:fld>
            <a:endParaRPr lang="en-US"/>
          </a:p>
        </p:txBody>
      </p:sp>
    </p:spTree>
    <p:extLst>
      <p:ext uri="{BB962C8B-B14F-4D97-AF65-F5344CB8AC3E}">
        <p14:creationId xmlns:p14="http://schemas.microsoft.com/office/powerpoint/2010/main" val="84373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a:t>
            </a:r>
            <a:r>
              <a:rPr lang="en-US" dirty="0" err="1" smtClean="0"/>
              <a:t>Myogenesis</a:t>
            </a:r>
            <a:r>
              <a:rPr lang="en-US" dirty="0" smtClean="0"/>
              <a:t> of hPAE cells was also </a:t>
            </a:r>
            <a:r>
              <a:rPr lang="en-US" dirty="0" err="1" smtClean="0"/>
              <a:t>analysed</a:t>
            </a:r>
            <a:r>
              <a:rPr lang="en-US" dirty="0" smtClean="0"/>
              <a:t> by RT-PCR</a:t>
            </a:r>
            <a:r>
              <a:rPr lang="en-US" baseline="0" dirty="0" smtClean="0"/>
              <a:t> with primers that amplify human myogenic genes, but not their mouse counterparts. hPAE cells constitutively expressed the </a:t>
            </a:r>
            <a:r>
              <a:rPr lang="en-US" baseline="0" dirty="0" err="1" smtClean="0"/>
              <a:t>myogenin</a:t>
            </a:r>
            <a:r>
              <a:rPr lang="en-US" baseline="0" dirty="0" smtClean="0"/>
              <a:t> gene and started to express the </a:t>
            </a:r>
            <a:r>
              <a:rPr lang="en-US" baseline="0" dirty="0" err="1" smtClean="0"/>
              <a:t>desmin</a:t>
            </a:r>
            <a:r>
              <a:rPr lang="en-US" baseline="0" dirty="0" smtClean="0"/>
              <a:t> and </a:t>
            </a:r>
            <a:r>
              <a:rPr lang="en-US" baseline="0" dirty="0" err="1" smtClean="0"/>
              <a:t>MyHC-Iix</a:t>
            </a:r>
            <a:r>
              <a:rPr lang="en-US" baseline="0" dirty="0" smtClean="0"/>
              <a:t>/d genes after induction.</a:t>
            </a:r>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9</a:t>
            </a:fld>
            <a:endParaRPr lang="en-US"/>
          </a:p>
        </p:txBody>
      </p:sp>
    </p:spTree>
    <p:extLst>
      <p:ext uri="{BB962C8B-B14F-4D97-AF65-F5344CB8AC3E}">
        <p14:creationId xmlns:p14="http://schemas.microsoft.com/office/powerpoint/2010/main" val="348813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further evaluate</a:t>
            </a:r>
            <a:r>
              <a:rPr lang="en-US" baseline="0" dirty="0" smtClean="0"/>
              <a:t> the in vivo response to hPAE cells, cells were directly injected into the thigh muscles of immunocompetent BALB/c mice. For comparison, periosteal cells with low expression of HLA-E were injected in the same manner. </a:t>
            </a:r>
            <a:r>
              <a:rPr lang="en-US" baseline="0" dirty="0" err="1" smtClean="0"/>
              <a:t>Histopathological</a:t>
            </a:r>
            <a:r>
              <a:rPr lang="en-US" baseline="0" dirty="0" smtClean="0"/>
              <a:t> analysis revealed that the injection of periosteal cells induced an immune response at the injected sites (4A) but hPAE cells did not (4B), suggesting that hPAE cells fail to elicit pro-inflammatory responses in immunocompetent mice. Immunohistochemical analysis, using </a:t>
            </a:r>
            <a:r>
              <a:rPr lang="en-US" baseline="0" dirty="0" err="1" smtClean="0"/>
              <a:t>Ab</a:t>
            </a:r>
            <a:r>
              <a:rPr lang="en-US" baseline="0" dirty="0" smtClean="0"/>
              <a:t> specific to vimentin, revealed that hPAE cells extensively migrated between muscular fibers.</a:t>
            </a:r>
            <a:endParaRPr lang="en-US" dirty="0" smtClean="0"/>
          </a:p>
          <a:p>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10</a:t>
            </a:fld>
            <a:endParaRPr lang="en-US"/>
          </a:p>
        </p:txBody>
      </p:sp>
    </p:spTree>
    <p:extLst>
      <p:ext uri="{BB962C8B-B14F-4D97-AF65-F5344CB8AC3E}">
        <p14:creationId xmlns:p14="http://schemas.microsoft.com/office/powerpoint/2010/main" val="378818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Immunofluorescent</a:t>
            </a:r>
            <a:r>
              <a:rPr lang="en-US" baseline="0" dirty="0" smtClean="0"/>
              <a:t> analysis revealed that CD45 and CD3 lymphocytes infiltrated near the donor periosteal cells at 2 days after the injection into the BALB/c muscle, and the number of lymphocytes increased at 2 week. In contrast, CD45 and CD3 positive cells were not detected around the vimentin-positive hPAE cells at 2 weeks.</a:t>
            </a:r>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11</a:t>
            </a:fld>
            <a:endParaRPr lang="en-US"/>
          </a:p>
        </p:txBody>
      </p:sp>
    </p:spTree>
    <p:extLst>
      <p:ext uri="{BB962C8B-B14F-4D97-AF65-F5344CB8AC3E}">
        <p14:creationId xmlns:p14="http://schemas.microsoft.com/office/powerpoint/2010/main" val="214661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12</a:t>
            </a:fld>
            <a:endParaRPr lang="en-US"/>
          </a:p>
        </p:txBody>
      </p:sp>
    </p:spTree>
    <p:extLst>
      <p:ext uri="{BB962C8B-B14F-4D97-AF65-F5344CB8AC3E}">
        <p14:creationId xmlns:p14="http://schemas.microsoft.com/office/powerpoint/2010/main" val="222756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Histopathological</a:t>
            </a:r>
            <a:r>
              <a:rPr lang="en-US" dirty="0" smtClean="0"/>
              <a:t> analysis revealed that injection of </a:t>
            </a:r>
            <a:r>
              <a:rPr lang="en-US" dirty="0" err="1" smtClean="0"/>
              <a:t>siHLA</a:t>
            </a:r>
            <a:r>
              <a:rPr lang="en-US" dirty="0" smtClean="0"/>
              <a:t>-E treated hPAE cells elicited an immune response, as revealed by infiltration of CD3 and CD45 positive lymphocytes in immunocompetent BALB/c mice 7 days after injection, whereas</a:t>
            </a:r>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16</a:t>
            </a:fld>
            <a:endParaRPr lang="en-US"/>
          </a:p>
        </p:txBody>
      </p:sp>
    </p:spTree>
    <p:extLst>
      <p:ext uri="{BB962C8B-B14F-4D97-AF65-F5344CB8AC3E}">
        <p14:creationId xmlns:p14="http://schemas.microsoft.com/office/powerpoint/2010/main" val="156015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a:cs typeface="Times New Roman"/>
              </a:rPr>
              <a:t>Expression of dystrophin was not caused by reversion to normal phenotype of </a:t>
            </a:r>
            <a:r>
              <a:rPr lang="en-US" dirty="0" err="1" smtClean="0">
                <a:latin typeface="Times New Roman"/>
                <a:cs typeface="Times New Roman"/>
              </a:rPr>
              <a:t>dystrophied</a:t>
            </a:r>
            <a:r>
              <a:rPr lang="en-US" dirty="0" smtClean="0">
                <a:latin typeface="Times New Roman"/>
                <a:cs typeface="Times New Roman"/>
              </a:rPr>
              <a:t> </a:t>
            </a:r>
            <a:r>
              <a:rPr lang="en-US" dirty="0" err="1" smtClean="0">
                <a:latin typeface="Times New Roman"/>
                <a:cs typeface="Times New Roman"/>
              </a:rPr>
              <a:t>myocytes</a:t>
            </a:r>
            <a:r>
              <a:rPr lang="en-US" dirty="0" smtClean="0">
                <a:latin typeface="Times New Roman"/>
                <a:cs typeface="Times New Roman"/>
              </a:rPr>
              <a:t> in the mdx mice because</a:t>
            </a:r>
            <a:r>
              <a:rPr lang="en-US" baseline="0" dirty="0" smtClean="0">
                <a:latin typeface="Times New Roman"/>
                <a:cs typeface="Times New Roman"/>
              </a:rPr>
              <a:t> the antibody used in this study is specific to humans. These results suggest that human dystrophin is transcribed from the dystrophin gene of human donor.</a:t>
            </a:r>
            <a:endParaRPr lang="en-US" dirty="0" smtClean="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2BF1E166-6DF0-B144-ACEF-24FDCC5C3A28}" type="slidenum">
              <a:rPr lang="en-US" smtClean="0"/>
              <a:t>18</a:t>
            </a:fld>
            <a:endParaRPr lang="en-US"/>
          </a:p>
        </p:txBody>
      </p:sp>
    </p:spTree>
    <p:extLst>
      <p:ext uri="{BB962C8B-B14F-4D97-AF65-F5344CB8AC3E}">
        <p14:creationId xmlns:p14="http://schemas.microsoft.com/office/powerpoint/2010/main" val="401669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11/24/11</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17581" y="3637739"/>
            <a:ext cx="7052608" cy="2296925"/>
          </a:xfrm>
        </p:spPr>
        <p:txBody>
          <a:bodyPr/>
          <a:lstStyle/>
          <a:p>
            <a:endParaRPr lang="en-US" i="1" dirty="0"/>
          </a:p>
          <a:p>
            <a:pPr algn="r"/>
            <a:r>
              <a:rPr lang="en-US" i="1" dirty="0" smtClean="0">
                <a:latin typeface="Times New Roman"/>
                <a:cs typeface="Times New Roman"/>
              </a:rPr>
              <a:t>Richard Ekanem</a:t>
            </a:r>
          </a:p>
          <a:p>
            <a:pPr algn="r"/>
            <a:r>
              <a:rPr lang="en-US" i="1" dirty="0" smtClean="0">
                <a:latin typeface="Times New Roman"/>
                <a:cs typeface="Times New Roman"/>
              </a:rPr>
              <a:t>Biology 506 HMG</a:t>
            </a:r>
          </a:p>
          <a:p>
            <a:pPr algn="r"/>
            <a:r>
              <a:rPr lang="en-US" i="1" dirty="0" smtClean="0">
                <a:latin typeface="Times New Roman"/>
                <a:cs typeface="Times New Roman"/>
              </a:rPr>
              <a:t>November 28, 2011</a:t>
            </a:r>
          </a:p>
          <a:p>
            <a:endParaRPr lang="en-US" i="1" dirty="0">
              <a:latin typeface="Times New Roman"/>
              <a:cs typeface="Times New Roman"/>
            </a:endParaRPr>
          </a:p>
        </p:txBody>
      </p:sp>
      <p:sp>
        <p:nvSpPr>
          <p:cNvPr id="3" name="Title 2"/>
          <p:cNvSpPr>
            <a:spLocks noGrp="1"/>
          </p:cNvSpPr>
          <p:nvPr>
            <p:ph type="ctrTitle"/>
          </p:nvPr>
        </p:nvSpPr>
        <p:spPr>
          <a:xfrm>
            <a:off x="266520" y="439038"/>
            <a:ext cx="8638396" cy="2947822"/>
          </a:xfrm>
        </p:spPr>
        <p:txBody>
          <a:bodyPr/>
          <a:lstStyle/>
          <a:p>
            <a:pPr marL="182880" indent="0">
              <a:buNone/>
            </a:pPr>
            <a:r>
              <a:rPr lang="en-US" sz="2800" dirty="0" smtClean="0">
                <a:effectLst/>
                <a:latin typeface="Times New Roman"/>
                <a:cs typeface="Times New Roman"/>
              </a:rPr>
              <a:t>Dystrophin conferral using human endothelium expressing HLA-E in the non-immunosuppressive murine model of Duchenne muscular dystrophy.</a:t>
            </a:r>
            <a:br>
              <a:rPr lang="en-US" sz="2800" dirty="0" smtClean="0">
                <a:effectLst/>
                <a:latin typeface="Times New Roman"/>
                <a:cs typeface="Times New Roman"/>
              </a:rPr>
            </a:br>
            <a:r>
              <a:rPr lang="en-US" sz="2800" dirty="0" smtClean="0">
                <a:effectLst/>
                <a:latin typeface="Times New Roman"/>
                <a:cs typeface="Times New Roman"/>
              </a:rPr>
              <a:t/>
            </a:r>
            <a:br>
              <a:rPr lang="en-US" sz="2800" dirty="0" smtClean="0">
                <a:effectLst/>
                <a:latin typeface="Times New Roman"/>
                <a:cs typeface="Times New Roman"/>
              </a:rPr>
            </a:br>
            <a:r>
              <a:rPr lang="en-US" sz="2800" i="1" dirty="0" smtClean="0">
                <a:effectLst/>
                <a:latin typeface="Times New Roman"/>
                <a:cs typeface="Times New Roman"/>
              </a:rPr>
              <a:t>Author(s): </a:t>
            </a:r>
            <a:r>
              <a:rPr lang="en-US" sz="2800" i="1" dirty="0">
                <a:effectLst/>
                <a:latin typeface="Times New Roman"/>
                <a:cs typeface="Times New Roman"/>
              </a:rPr>
              <a:t>Chang-Hao et al</a:t>
            </a:r>
            <a:br>
              <a:rPr lang="en-US" sz="2800" i="1" dirty="0">
                <a:effectLst/>
                <a:latin typeface="Times New Roman"/>
                <a:cs typeface="Times New Roman"/>
              </a:rPr>
            </a:br>
            <a:r>
              <a:rPr lang="en-US" sz="2800" i="1" dirty="0">
                <a:effectLst/>
                <a:latin typeface="Times New Roman"/>
                <a:cs typeface="Times New Roman"/>
              </a:rPr>
              <a:t/>
            </a:r>
            <a:br>
              <a:rPr lang="en-US" sz="2800" i="1" dirty="0">
                <a:effectLst/>
                <a:latin typeface="Times New Roman"/>
                <a:cs typeface="Times New Roman"/>
              </a:rPr>
            </a:br>
            <a:endParaRPr lang="en-US" sz="2800" dirty="0">
              <a:effectLst/>
              <a:latin typeface="Times New Roman"/>
              <a:cs typeface="Times New Roman"/>
            </a:endParaRPr>
          </a:p>
        </p:txBody>
      </p:sp>
    </p:spTree>
    <p:extLst>
      <p:ext uri="{BB962C8B-B14F-4D97-AF65-F5344CB8AC3E}">
        <p14:creationId xmlns:p14="http://schemas.microsoft.com/office/powerpoint/2010/main" val="2117374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7619" y="1662069"/>
            <a:ext cx="4248648" cy="4813732"/>
          </a:xfrm>
        </p:spPr>
        <p:txBody>
          <a:bodyPr>
            <a:normAutofit/>
          </a:bodyPr>
          <a:lstStyle/>
          <a:p>
            <a:pPr algn="ctr">
              <a:buClrTx/>
              <a:buSzPct val="100000"/>
            </a:pPr>
            <a:r>
              <a:rPr lang="en-US" sz="2000" i="1" u="sng" dirty="0">
                <a:latin typeface="Times New Roman"/>
                <a:cs typeface="Times New Roman"/>
              </a:rPr>
              <a:t>i</a:t>
            </a:r>
            <a:r>
              <a:rPr lang="en-US" sz="2000" i="1" u="sng" dirty="0" smtClean="0">
                <a:latin typeface="Times New Roman"/>
                <a:cs typeface="Times New Roman"/>
              </a:rPr>
              <a:t>n vivo</a:t>
            </a:r>
            <a:r>
              <a:rPr lang="en-US" sz="2000" u="sng" dirty="0" smtClean="0">
                <a:latin typeface="Times New Roman"/>
                <a:cs typeface="Times New Roman"/>
              </a:rPr>
              <a:t> response of hPAE cells</a:t>
            </a:r>
            <a:endParaRPr lang="en-US" sz="2000" i="1" u="sng" dirty="0" smtClean="0">
              <a:latin typeface="Times New Roman"/>
              <a:cs typeface="Times New Roman"/>
            </a:endParaRPr>
          </a:p>
          <a:p>
            <a:pPr marL="342900" indent="-342900">
              <a:buClrTx/>
              <a:buSzPct val="100000"/>
              <a:buFontTx/>
              <a:buChar char="-"/>
            </a:pPr>
            <a:r>
              <a:rPr lang="en-US" sz="2000" dirty="0" smtClean="0">
                <a:latin typeface="Times New Roman"/>
                <a:cs typeface="Times New Roman"/>
              </a:rPr>
              <a:t>Injection of periosteal cells and hPAE cells  into thigh muscle of BALB/c mice.</a:t>
            </a:r>
          </a:p>
          <a:p>
            <a:pPr marL="342900" indent="-342900">
              <a:buClrTx/>
              <a:buSzPct val="100000"/>
              <a:buFontTx/>
              <a:buChar char="-"/>
            </a:pPr>
            <a:r>
              <a:rPr lang="en-US" sz="2000" dirty="0" smtClean="0">
                <a:latin typeface="Times New Roman"/>
                <a:cs typeface="Times New Roman"/>
              </a:rPr>
              <a:t>Immunohistochemistry analysis performed on the muscle section using </a:t>
            </a:r>
            <a:r>
              <a:rPr lang="en-US" sz="2000" dirty="0" err="1" smtClean="0">
                <a:latin typeface="Times New Roman"/>
                <a:cs typeface="Times New Roman"/>
              </a:rPr>
              <a:t>Ab</a:t>
            </a:r>
            <a:r>
              <a:rPr lang="en-US" sz="2000" dirty="0" smtClean="0">
                <a:latin typeface="Times New Roman"/>
                <a:cs typeface="Times New Roman"/>
              </a:rPr>
              <a:t> against vimentin, 2 days and 2 weeks after injection.</a:t>
            </a:r>
          </a:p>
          <a:p>
            <a:pPr marL="342900" indent="-342900">
              <a:buClrTx/>
              <a:buSzPct val="100000"/>
              <a:buFontTx/>
              <a:buChar char="-"/>
            </a:pPr>
            <a:r>
              <a:rPr lang="en-US" sz="2000" dirty="0" smtClean="0">
                <a:latin typeface="Times New Roman"/>
                <a:cs typeface="Times New Roman"/>
              </a:rPr>
              <a:t>hPAE cells fail to elicit pro-inflammatory response in BALB/c mice </a:t>
            </a:r>
          </a:p>
          <a:p>
            <a:pPr marL="342900" indent="-342900">
              <a:buClrTx/>
              <a:buSzPct val="100000"/>
              <a:buFontTx/>
              <a:buChar char="-"/>
            </a:pPr>
            <a:r>
              <a:rPr lang="en-US" sz="2000" dirty="0" smtClean="0">
                <a:latin typeface="Times New Roman"/>
                <a:cs typeface="Times New Roman"/>
              </a:rPr>
              <a:t>Migration of hPAE cells between muscular fibers</a:t>
            </a:r>
          </a:p>
          <a:p>
            <a:pPr marL="457200" indent="-457200">
              <a:buClrTx/>
              <a:buSzPct val="100000"/>
              <a:buFont typeface="+mj-lt"/>
              <a:buAutoNum type="alphaUcPeriod"/>
            </a:pPr>
            <a:endParaRPr lang="en-US" sz="2000" dirty="0">
              <a:latin typeface="Times New Roman"/>
              <a:cs typeface="Times New Roman"/>
            </a:endParaRPr>
          </a:p>
          <a:p>
            <a:pPr marL="457200" indent="-457200">
              <a:buClrTx/>
              <a:buSzPct val="100000"/>
              <a:buFont typeface="+mj-lt"/>
              <a:buAutoNum type="alphaUcPeriod"/>
            </a:pPr>
            <a:endParaRPr lang="en-US" sz="2000" dirty="0">
              <a:latin typeface="Times New Roman"/>
              <a:cs typeface="Times New Roman"/>
            </a:endParaRPr>
          </a:p>
        </p:txBody>
      </p:sp>
      <p:sp>
        <p:nvSpPr>
          <p:cNvPr id="3" name="Title 2"/>
          <p:cNvSpPr>
            <a:spLocks noGrp="1"/>
          </p:cNvSpPr>
          <p:nvPr>
            <p:ph type="ctrTitle"/>
          </p:nvPr>
        </p:nvSpPr>
        <p:spPr>
          <a:xfrm>
            <a:off x="533041" y="658557"/>
            <a:ext cx="8121032" cy="689916"/>
          </a:xfrm>
        </p:spPr>
        <p:txBody>
          <a:bodyPr/>
          <a:lstStyle/>
          <a:p>
            <a:pPr marL="182880" indent="0" algn="ctr">
              <a:buNone/>
            </a:pPr>
            <a:r>
              <a:rPr lang="en-US" sz="2800" dirty="0">
                <a:effectLst/>
                <a:latin typeface="Times New Roman"/>
                <a:cs typeface="Times New Roman"/>
              </a:rPr>
              <a:t>I</a:t>
            </a:r>
            <a:r>
              <a:rPr lang="en-US" sz="2800" dirty="0" smtClean="0">
                <a:effectLst/>
                <a:latin typeface="Times New Roman"/>
                <a:cs typeface="Times New Roman"/>
              </a:rPr>
              <a:t>mplantation of hPAE cells into BALB/c mice</a:t>
            </a:r>
            <a:endParaRPr lang="en-US" sz="2800" dirty="0">
              <a:effectLst/>
              <a:latin typeface="Times New Roman"/>
              <a:cs typeface="Times New Roman"/>
            </a:endParaRPr>
          </a:p>
        </p:txBody>
      </p:sp>
      <p:pic>
        <p:nvPicPr>
          <p:cNvPr id="4" name="Picture 3"/>
          <p:cNvPicPr>
            <a:picLocks noChangeAspect="1"/>
          </p:cNvPicPr>
          <p:nvPr/>
        </p:nvPicPr>
        <p:blipFill>
          <a:blip r:embed="rId3"/>
          <a:stretch>
            <a:fillRect/>
          </a:stretch>
        </p:blipFill>
        <p:spPr>
          <a:xfrm>
            <a:off x="4656267" y="1662068"/>
            <a:ext cx="4201616" cy="4813733"/>
          </a:xfrm>
          <a:prstGeom prst="rect">
            <a:avLst/>
          </a:prstGeom>
        </p:spPr>
      </p:pic>
    </p:spTree>
    <p:extLst>
      <p:ext uri="{BB962C8B-B14F-4D97-AF65-F5344CB8AC3E}">
        <p14:creationId xmlns:p14="http://schemas.microsoft.com/office/powerpoint/2010/main" val="33379616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6264" y="1660572"/>
            <a:ext cx="3746963" cy="4102590"/>
          </a:xfrm>
        </p:spPr>
        <p:txBody>
          <a:bodyPr>
            <a:normAutofit/>
          </a:bodyPr>
          <a:lstStyle/>
          <a:p>
            <a:pPr marL="342900" indent="-342900">
              <a:buFontTx/>
              <a:buChar char="-"/>
            </a:pPr>
            <a:r>
              <a:rPr lang="en-US" sz="2000" dirty="0" smtClean="0">
                <a:latin typeface="Times New Roman"/>
                <a:cs typeface="Times New Roman"/>
              </a:rPr>
              <a:t>Immunohistochemical analysis of thigh muscle sections at 2 days and 2 weeks after injection of hPeriosteal and 2 weeks after injection of hPAE cells; using ABs against vimentin,  leukocyte marker CD45 and T cell marker CD3.</a:t>
            </a:r>
          </a:p>
          <a:p>
            <a:pPr marL="342900" indent="-342900">
              <a:buFontTx/>
              <a:buChar char="-"/>
            </a:pPr>
            <a:r>
              <a:rPr lang="en-US" sz="2000" dirty="0" smtClean="0">
                <a:latin typeface="Times New Roman"/>
                <a:cs typeface="Times New Roman"/>
              </a:rPr>
              <a:t>CD45 and CD3- positive cells were not detected around the vimentin-positive hPAE cells at 2 weeks</a:t>
            </a:r>
          </a:p>
          <a:p>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p:txBody>
      </p:sp>
      <p:sp>
        <p:nvSpPr>
          <p:cNvPr id="3" name="Title 2"/>
          <p:cNvSpPr>
            <a:spLocks noGrp="1"/>
          </p:cNvSpPr>
          <p:nvPr>
            <p:ph type="ctrTitle"/>
          </p:nvPr>
        </p:nvSpPr>
        <p:spPr>
          <a:xfrm>
            <a:off x="486008" y="454718"/>
            <a:ext cx="8246453" cy="736955"/>
          </a:xfrm>
        </p:spPr>
        <p:txBody>
          <a:bodyPr/>
          <a:lstStyle/>
          <a:p>
            <a:pPr marL="182880" indent="0" algn="ctr">
              <a:buNone/>
            </a:pPr>
            <a:r>
              <a:rPr lang="en-US" sz="2800" dirty="0">
                <a:effectLst/>
                <a:latin typeface="Times New Roman"/>
                <a:cs typeface="Times New Roman"/>
              </a:rPr>
              <a:t>Implantation of hPAE cells into BALB/c mice</a:t>
            </a:r>
            <a:endParaRPr lang="en-US" sz="2800" dirty="0">
              <a:latin typeface="Times New Roman"/>
              <a:cs typeface="Times New Roman"/>
            </a:endParaRPr>
          </a:p>
        </p:txBody>
      </p:sp>
      <p:pic>
        <p:nvPicPr>
          <p:cNvPr id="4" name="Picture 3"/>
          <p:cNvPicPr>
            <a:picLocks noChangeAspect="1"/>
          </p:cNvPicPr>
          <p:nvPr/>
        </p:nvPicPr>
        <p:blipFill>
          <a:blip r:embed="rId3"/>
          <a:stretch>
            <a:fillRect/>
          </a:stretch>
        </p:blipFill>
        <p:spPr>
          <a:xfrm>
            <a:off x="4379677" y="1660572"/>
            <a:ext cx="4352784" cy="4102590"/>
          </a:xfrm>
          <a:prstGeom prst="rect">
            <a:avLst/>
          </a:prstGeom>
        </p:spPr>
      </p:pic>
    </p:spTree>
    <p:extLst>
      <p:ext uri="{BB962C8B-B14F-4D97-AF65-F5344CB8AC3E}">
        <p14:creationId xmlns:p14="http://schemas.microsoft.com/office/powerpoint/2010/main" val="31950963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1941" y="1676851"/>
            <a:ext cx="3903739" cy="4257813"/>
          </a:xfrm>
        </p:spPr>
        <p:txBody>
          <a:bodyPr/>
          <a:lstStyle/>
          <a:p>
            <a:pPr marL="342900" indent="-342900">
              <a:buFontTx/>
              <a:buChar char="-"/>
            </a:pPr>
            <a:r>
              <a:rPr lang="en-US" sz="2000" dirty="0" smtClean="0">
                <a:latin typeface="Times New Roman"/>
                <a:cs typeface="Times New Roman"/>
              </a:rPr>
              <a:t>Immuofluorescent analysis using </a:t>
            </a:r>
            <a:r>
              <a:rPr lang="en-US" sz="2000" dirty="0" err="1" smtClean="0">
                <a:latin typeface="Times New Roman"/>
                <a:cs typeface="Times New Roman"/>
              </a:rPr>
              <a:t>Ab</a:t>
            </a:r>
            <a:r>
              <a:rPr lang="en-US" sz="2000" dirty="0" smtClean="0">
                <a:latin typeface="Times New Roman"/>
                <a:cs typeface="Times New Roman"/>
              </a:rPr>
              <a:t> against HLA-E and human </a:t>
            </a:r>
            <a:r>
              <a:rPr lang="en-US" sz="2000" dirty="0" err="1" smtClean="0">
                <a:latin typeface="Times New Roman"/>
                <a:cs typeface="Times New Roman"/>
              </a:rPr>
              <a:t>laminin</a:t>
            </a:r>
            <a:r>
              <a:rPr lang="en-US" sz="2000" dirty="0" smtClean="0">
                <a:latin typeface="Times New Roman"/>
                <a:cs typeface="Times New Roman"/>
              </a:rPr>
              <a:t> on the thigh muscle sections at 2 weeks after injection of hPAE cells.</a:t>
            </a:r>
          </a:p>
          <a:p>
            <a:pPr marL="342900" indent="-342900">
              <a:buFontTx/>
              <a:buChar char="-"/>
            </a:pPr>
            <a:r>
              <a:rPr lang="en-US" sz="2000" dirty="0">
                <a:latin typeface="Times New Roman"/>
                <a:cs typeface="Times New Roman"/>
              </a:rPr>
              <a:t>W</a:t>
            </a:r>
            <a:r>
              <a:rPr lang="en-US" sz="2000" dirty="0" smtClean="0">
                <a:latin typeface="Times New Roman"/>
                <a:cs typeface="Times New Roman"/>
              </a:rPr>
              <a:t>estern blot analysis showing the level of HLA-E, dystrophin and </a:t>
            </a:r>
            <a:r>
              <a:rPr lang="en-US" sz="2000" dirty="0" err="1" smtClean="0">
                <a:latin typeface="Times New Roman"/>
                <a:cs typeface="Times New Roman"/>
              </a:rPr>
              <a:t>laminin</a:t>
            </a:r>
            <a:r>
              <a:rPr lang="en-US" sz="2000" dirty="0" smtClean="0">
                <a:latin typeface="Times New Roman"/>
                <a:cs typeface="Times New Roman"/>
              </a:rPr>
              <a:t>.</a:t>
            </a:r>
          </a:p>
          <a:p>
            <a:pPr marL="342900" indent="-342900">
              <a:buFontTx/>
              <a:buChar char="-"/>
            </a:pPr>
            <a:endParaRPr lang="en-US" dirty="0"/>
          </a:p>
        </p:txBody>
      </p:sp>
      <p:sp>
        <p:nvSpPr>
          <p:cNvPr id="3" name="Title 2"/>
          <p:cNvSpPr>
            <a:spLocks noGrp="1"/>
          </p:cNvSpPr>
          <p:nvPr>
            <p:ph type="ctrTitle"/>
          </p:nvPr>
        </p:nvSpPr>
        <p:spPr>
          <a:xfrm>
            <a:off x="391942" y="329279"/>
            <a:ext cx="8324842" cy="658556"/>
          </a:xfrm>
        </p:spPr>
        <p:txBody>
          <a:bodyPr/>
          <a:lstStyle/>
          <a:p>
            <a:pPr marL="182880" indent="0" algn="ctr">
              <a:buNone/>
            </a:pPr>
            <a:r>
              <a:rPr lang="en-US" sz="2800" dirty="0" smtClean="0">
                <a:effectLst/>
                <a:latin typeface="Times New Roman"/>
                <a:cs typeface="Times New Roman"/>
              </a:rPr>
              <a:t>Expression of HLA-E by hPAE cells </a:t>
            </a:r>
            <a:r>
              <a:rPr lang="en-US" sz="2800" i="1" dirty="0" smtClean="0">
                <a:effectLst/>
                <a:latin typeface="Times New Roman"/>
                <a:cs typeface="Times New Roman"/>
              </a:rPr>
              <a:t>in vivo</a:t>
            </a:r>
            <a:endParaRPr lang="en-US" sz="2800" dirty="0">
              <a:latin typeface="Times New Roman"/>
              <a:cs typeface="Times New Roman"/>
            </a:endParaRPr>
          </a:p>
        </p:txBody>
      </p:sp>
      <p:pic>
        <p:nvPicPr>
          <p:cNvPr id="4" name="Picture 3"/>
          <p:cNvPicPr>
            <a:picLocks noChangeAspect="1"/>
          </p:cNvPicPr>
          <p:nvPr/>
        </p:nvPicPr>
        <p:blipFill>
          <a:blip r:embed="rId3"/>
          <a:stretch>
            <a:fillRect/>
          </a:stretch>
        </p:blipFill>
        <p:spPr>
          <a:xfrm>
            <a:off x="4421102" y="1676851"/>
            <a:ext cx="4159157" cy="3614188"/>
          </a:xfrm>
          <a:prstGeom prst="rect">
            <a:avLst/>
          </a:prstGeom>
        </p:spPr>
      </p:pic>
    </p:spTree>
    <p:extLst>
      <p:ext uri="{BB962C8B-B14F-4D97-AF65-F5344CB8AC3E}">
        <p14:creationId xmlns:p14="http://schemas.microsoft.com/office/powerpoint/2010/main" val="6079343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6008" y="1426872"/>
            <a:ext cx="4311358" cy="5150295"/>
          </a:xfrm>
        </p:spPr>
        <p:txBody>
          <a:bodyPr>
            <a:normAutofit/>
          </a:bodyPr>
          <a:lstStyle/>
          <a:p>
            <a:pPr marL="342900" indent="-342900">
              <a:buFontTx/>
              <a:buChar char="-"/>
            </a:pPr>
            <a:r>
              <a:rPr lang="en-US" sz="2000" dirty="0" smtClean="0">
                <a:latin typeface="Times New Roman"/>
                <a:cs typeface="Times New Roman"/>
              </a:rPr>
              <a:t>hPAE cells and PBS implanted directly into thigh muscle of BALB/c mice using human specific </a:t>
            </a:r>
            <a:r>
              <a:rPr lang="en-US" sz="2000" dirty="0" err="1" smtClean="0">
                <a:latin typeface="Times New Roman"/>
                <a:cs typeface="Times New Roman"/>
              </a:rPr>
              <a:t>Ab</a:t>
            </a:r>
            <a:endParaRPr lang="en-US" sz="2000" dirty="0" smtClean="0">
              <a:latin typeface="Times New Roman"/>
              <a:cs typeface="Times New Roman"/>
            </a:endParaRPr>
          </a:p>
          <a:p>
            <a:pPr marL="342900" indent="-342900">
              <a:buFontTx/>
              <a:buChar char="-"/>
            </a:pPr>
            <a:r>
              <a:rPr lang="en-US" sz="2000" dirty="0" err="1" smtClean="0">
                <a:latin typeface="Times New Roman"/>
                <a:cs typeface="Times New Roman"/>
              </a:rPr>
              <a:t>Myotubes</a:t>
            </a:r>
            <a:r>
              <a:rPr lang="en-US" sz="2000" dirty="0" smtClean="0">
                <a:latin typeface="Times New Roman"/>
                <a:cs typeface="Times New Roman"/>
              </a:rPr>
              <a:t> at the injected site expressed human dystrophin as a cluster</a:t>
            </a:r>
          </a:p>
          <a:p>
            <a:pPr marL="342900" indent="-342900">
              <a:buFontTx/>
              <a:buChar char="-"/>
            </a:pPr>
            <a:r>
              <a:rPr lang="en-US" sz="2000" dirty="0" smtClean="0">
                <a:latin typeface="Times New Roman"/>
                <a:cs typeface="Times New Roman"/>
              </a:rPr>
              <a:t>Dystrophin is transcribed from the dystrophin gene of human donor cells after the hPAE cells differentiated into </a:t>
            </a:r>
            <a:r>
              <a:rPr lang="en-US" sz="2000" dirty="0" err="1" smtClean="0">
                <a:latin typeface="Times New Roman"/>
                <a:cs typeface="Times New Roman"/>
              </a:rPr>
              <a:t>myotubes</a:t>
            </a:r>
            <a:r>
              <a:rPr lang="en-US" sz="2000" dirty="0" smtClean="0">
                <a:latin typeface="Times New Roman"/>
                <a:cs typeface="Times New Roman"/>
              </a:rPr>
              <a:t> and fused to host </a:t>
            </a:r>
            <a:r>
              <a:rPr lang="en-US" sz="2000" dirty="0" err="1" smtClean="0">
                <a:latin typeface="Times New Roman"/>
                <a:cs typeface="Times New Roman"/>
              </a:rPr>
              <a:t>myocytes</a:t>
            </a:r>
            <a:r>
              <a:rPr lang="en-US" sz="2000" dirty="0" smtClean="0">
                <a:latin typeface="Times New Roman"/>
                <a:cs typeface="Times New Roman"/>
              </a:rPr>
              <a:t> without immune response.</a:t>
            </a:r>
            <a:endParaRPr lang="en-US" dirty="0" smtClean="0"/>
          </a:p>
          <a:p>
            <a:pPr marL="342900" indent="-342900">
              <a:buFontTx/>
              <a:buChar char="-"/>
            </a:pPr>
            <a:r>
              <a:rPr lang="en-US" sz="2000" dirty="0" smtClean="0">
                <a:latin typeface="Times New Roman"/>
                <a:cs typeface="Times New Roman"/>
              </a:rPr>
              <a:t>Dystrophin expression is attributed to fusion between murine host </a:t>
            </a:r>
            <a:r>
              <a:rPr lang="en-US" sz="2000" dirty="0" err="1" smtClean="0">
                <a:latin typeface="Times New Roman"/>
                <a:cs typeface="Times New Roman"/>
              </a:rPr>
              <a:t>myocytes</a:t>
            </a:r>
            <a:r>
              <a:rPr lang="en-US" sz="2000" dirty="0" smtClean="0">
                <a:latin typeface="Times New Roman"/>
                <a:cs typeface="Times New Roman"/>
              </a:rPr>
              <a:t> and human donor cells.</a:t>
            </a:r>
          </a:p>
        </p:txBody>
      </p:sp>
      <p:sp>
        <p:nvSpPr>
          <p:cNvPr id="3" name="Title 2"/>
          <p:cNvSpPr>
            <a:spLocks noGrp="1"/>
          </p:cNvSpPr>
          <p:nvPr>
            <p:ph type="ctrTitle"/>
          </p:nvPr>
        </p:nvSpPr>
        <p:spPr>
          <a:xfrm>
            <a:off x="486008" y="374444"/>
            <a:ext cx="8199421" cy="618643"/>
          </a:xfrm>
        </p:spPr>
        <p:txBody>
          <a:bodyPr/>
          <a:lstStyle/>
          <a:p>
            <a:pPr marL="182880" indent="0" algn="ctr">
              <a:buNone/>
            </a:pPr>
            <a:r>
              <a:rPr lang="en-US" sz="2800" dirty="0" smtClean="0">
                <a:effectLst/>
                <a:latin typeface="Times New Roman"/>
                <a:cs typeface="Times New Roman"/>
              </a:rPr>
              <a:t>hPAE cells generate muscle tissue </a:t>
            </a:r>
            <a:r>
              <a:rPr lang="en-US" sz="2800" i="1" dirty="0" smtClean="0">
                <a:effectLst/>
                <a:latin typeface="Times New Roman"/>
                <a:cs typeface="Times New Roman"/>
              </a:rPr>
              <a:t>in vivo</a:t>
            </a:r>
            <a:endParaRPr lang="en-US" sz="2800" dirty="0">
              <a:latin typeface="Times New Roman"/>
              <a:cs typeface="Times New Roman"/>
            </a:endParaRPr>
          </a:p>
        </p:txBody>
      </p:sp>
      <p:pic>
        <p:nvPicPr>
          <p:cNvPr id="4" name="Picture 3"/>
          <p:cNvPicPr>
            <a:picLocks noChangeAspect="1"/>
          </p:cNvPicPr>
          <p:nvPr/>
        </p:nvPicPr>
        <p:blipFill>
          <a:blip r:embed="rId2"/>
          <a:stretch>
            <a:fillRect/>
          </a:stretch>
        </p:blipFill>
        <p:spPr>
          <a:xfrm>
            <a:off x="5314729" y="1426872"/>
            <a:ext cx="3574509" cy="4954851"/>
          </a:xfrm>
          <a:prstGeom prst="rect">
            <a:avLst/>
          </a:prstGeom>
        </p:spPr>
      </p:pic>
    </p:spTree>
    <p:extLst>
      <p:ext uri="{BB962C8B-B14F-4D97-AF65-F5344CB8AC3E}">
        <p14:creationId xmlns:p14="http://schemas.microsoft.com/office/powerpoint/2010/main" val="2354238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7033" y="1442553"/>
            <a:ext cx="3760987" cy="4492112"/>
          </a:xfrm>
        </p:spPr>
        <p:txBody>
          <a:bodyPr/>
          <a:lstStyle/>
          <a:p>
            <a:pPr marL="342900" indent="-342900">
              <a:buFontTx/>
              <a:buChar char="-"/>
            </a:pPr>
            <a:r>
              <a:rPr lang="en-US" sz="2000" dirty="0" smtClean="0">
                <a:latin typeface="Times New Roman"/>
                <a:cs typeface="Times New Roman"/>
              </a:rPr>
              <a:t>HLA-E involvement in immunosuppression</a:t>
            </a:r>
          </a:p>
          <a:p>
            <a:pPr marL="342900" indent="-342900">
              <a:buFontTx/>
              <a:buChar char="-"/>
            </a:pPr>
            <a:r>
              <a:rPr lang="en-US" sz="2000" dirty="0" smtClean="0">
                <a:latin typeface="Times New Roman"/>
                <a:cs typeface="Times New Roman"/>
              </a:rPr>
              <a:t>Suppressed HLA-E expression by </a:t>
            </a:r>
            <a:r>
              <a:rPr lang="en-US" sz="2000" dirty="0" err="1" smtClean="0">
                <a:latin typeface="Times New Roman"/>
                <a:cs typeface="Times New Roman"/>
              </a:rPr>
              <a:t>siRNA</a:t>
            </a:r>
            <a:r>
              <a:rPr lang="en-US" sz="2000" dirty="0" smtClean="0">
                <a:latin typeface="Times New Roman"/>
                <a:cs typeface="Times New Roman"/>
              </a:rPr>
              <a:t> in hPAE</a:t>
            </a:r>
            <a:endParaRPr lang="en-US" dirty="0" smtClean="0"/>
          </a:p>
          <a:p>
            <a:pPr marL="342900" indent="-342900">
              <a:buFontTx/>
              <a:buChar char="-"/>
            </a:pPr>
            <a:r>
              <a:rPr lang="en-US" sz="2000" dirty="0" smtClean="0">
                <a:latin typeface="Times New Roman"/>
                <a:cs typeface="Times New Roman"/>
              </a:rPr>
              <a:t>Decrease in HLA-E mRNA and protein in cells transfected with HLA-E specific </a:t>
            </a:r>
            <a:r>
              <a:rPr lang="en-US" sz="2000" dirty="0" err="1" smtClean="0">
                <a:latin typeface="Times New Roman"/>
                <a:cs typeface="Times New Roman"/>
              </a:rPr>
              <a:t>siRNA</a:t>
            </a:r>
            <a:endParaRPr lang="en-US" sz="2000" dirty="0" smtClean="0">
              <a:latin typeface="Times New Roman"/>
              <a:cs typeface="Times New Roman"/>
            </a:endParaRPr>
          </a:p>
        </p:txBody>
      </p:sp>
      <p:sp>
        <p:nvSpPr>
          <p:cNvPr id="3" name="Title 2"/>
          <p:cNvSpPr>
            <a:spLocks noGrp="1"/>
          </p:cNvSpPr>
          <p:nvPr>
            <p:ph type="ctrTitle"/>
          </p:nvPr>
        </p:nvSpPr>
        <p:spPr>
          <a:xfrm>
            <a:off x="260501" y="517438"/>
            <a:ext cx="8352321" cy="721275"/>
          </a:xfrm>
        </p:spPr>
        <p:txBody>
          <a:bodyPr/>
          <a:lstStyle/>
          <a:p>
            <a:pPr marL="182880" indent="0" algn="ctr">
              <a:buNone/>
            </a:pPr>
            <a:r>
              <a:rPr lang="en-US" sz="2800" dirty="0" smtClean="0">
                <a:effectLst/>
                <a:latin typeface="Times New Roman"/>
                <a:cs typeface="Times New Roman"/>
              </a:rPr>
              <a:t>Inhibition of HLA-E by </a:t>
            </a:r>
            <a:r>
              <a:rPr lang="en-US" sz="2800" dirty="0" err="1" smtClean="0">
                <a:effectLst/>
                <a:latin typeface="Times New Roman"/>
                <a:cs typeface="Times New Roman"/>
              </a:rPr>
              <a:t>siRNA</a:t>
            </a:r>
            <a:r>
              <a:rPr lang="en-US" sz="2800" dirty="0" smtClean="0">
                <a:effectLst/>
                <a:latin typeface="Times New Roman"/>
                <a:cs typeface="Times New Roman"/>
              </a:rPr>
              <a:t> in hPAE cells</a:t>
            </a:r>
            <a:endParaRPr lang="en-US" sz="2800" dirty="0">
              <a:effectLst/>
              <a:latin typeface="Times New Roman"/>
              <a:cs typeface="Times New Roman"/>
            </a:endParaRPr>
          </a:p>
        </p:txBody>
      </p:sp>
      <p:pic>
        <p:nvPicPr>
          <p:cNvPr id="5" name="Picture 4"/>
          <p:cNvPicPr>
            <a:picLocks noChangeAspect="1"/>
          </p:cNvPicPr>
          <p:nvPr/>
        </p:nvPicPr>
        <p:blipFill>
          <a:blip r:embed="rId2"/>
          <a:stretch>
            <a:fillRect/>
          </a:stretch>
        </p:blipFill>
        <p:spPr>
          <a:xfrm>
            <a:off x="4335491" y="1442553"/>
            <a:ext cx="4660900" cy="2273300"/>
          </a:xfrm>
          <a:prstGeom prst="rect">
            <a:avLst/>
          </a:prstGeom>
        </p:spPr>
      </p:pic>
      <p:pic>
        <p:nvPicPr>
          <p:cNvPr id="6" name="Picture 5"/>
          <p:cNvPicPr>
            <a:picLocks noChangeAspect="1"/>
          </p:cNvPicPr>
          <p:nvPr/>
        </p:nvPicPr>
        <p:blipFill>
          <a:blip r:embed="rId3"/>
          <a:stretch>
            <a:fillRect/>
          </a:stretch>
        </p:blipFill>
        <p:spPr>
          <a:xfrm>
            <a:off x="4998369" y="3858388"/>
            <a:ext cx="3500484" cy="2409458"/>
          </a:xfrm>
          <a:prstGeom prst="rect">
            <a:avLst/>
          </a:prstGeom>
        </p:spPr>
      </p:pic>
    </p:spTree>
    <p:extLst>
      <p:ext uri="{BB962C8B-B14F-4D97-AF65-F5344CB8AC3E}">
        <p14:creationId xmlns:p14="http://schemas.microsoft.com/office/powerpoint/2010/main" val="19159779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8441" y="1334971"/>
            <a:ext cx="3484203" cy="4599694"/>
          </a:xfrm>
        </p:spPr>
        <p:txBody>
          <a:bodyPr>
            <a:normAutofit/>
          </a:bodyPr>
          <a:lstStyle/>
          <a:p>
            <a:r>
              <a:rPr lang="en-US" sz="2000" dirty="0" smtClean="0">
                <a:latin typeface="Times New Roman"/>
                <a:cs typeface="Times New Roman"/>
              </a:rPr>
              <a:t>To investigate the involvement of HLA-E in </a:t>
            </a:r>
            <a:r>
              <a:rPr lang="en-US" sz="2000" i="1" dirty="0" smtClean="0">
                <a:latin typeface="Times New Roman"/>
                <a:cs typeface="Times New Roman"/>
              </a:rPr>
              <a:t>in vivo</a:t>
            </a:r>
            <a:r>
              <a:rPr lang="en-US" sz="2000" dirty="0" smtClean="0">
                <a:latin typeface="Times New Roman"/>
                <a:cs typeface="Times New Roman"/>
              </a:rPr>
              <a:t> immune response</a:t>
            </a:r>
          </a:p>
          <a:p>
            <a:pPr marL="342900" indent="-342900">
              <a:buFontTx/>
              <a:buChar char="-"/>
            </a:pPr>
            <a:r>
              <a:rPr lang="en-US" sz="2000" dirty="0" smtClean="0">
                <a:latin typeface="Times New Roman"/>
                <a:cs typeface="Times New Roman"/>
              </a:rPr>
              <a:t>after pre-treatment with 20 </a:t>
            </a:r>
            <a:r>
              <a:rPr lang="en-US" sz="2000" dirty="0" err="1" smtClean="0">
                <a:latin typeface="Times New Roman"/>
                <a:cs typeface="Times New Roman"/>
              </a:rPr>
              <a:t>μM</a:t>
            </a:r>
            <a:r>
              <a:rPr lang="en-US" sz="2000" dirty="0" smtClean="0">
                <a:latin typeface="Times New Roman"/>
                <a:cs typeface="Times New Roman"/>
              </a:rPr>
              <a:t> </a:t>
            </a:r>
            <a:r>
              <a:rPr lang="en-US" sz="2000" dirty="0" err="1" smtClean="0">
                <a:latin typeface="Times New Roman"/>
                <a:cs typeface="Times New Roman"/>
              </a:rPr>
              <a:t>siHLA</a:t>
            </a:r>
            <a:r>
              <a:rPr lang="en-US" sz="2000" dirty="0" smtClean="0">
                <a:latin typeface="Times New Roman"/>
                <a:cs typeface="Times New Roman"/>
              </a:rPr>
              <a:t>-E for 48, hPAE cells injected into thigh muscle of immunocompetent BALB/c</a:t>
            </a:r>
          </a:p>
          <a:p>
            <a:pPr marL="342900" indent="-342900">
              <a:buFontTx/>
              <a:buChar char="-"/>
            </a:pPr>
            <a:r>
              <a:rPr lang="en-US" sz="2000" dirty="0" smtClean="0">
                <a:latin typeface="Times New Roman"/>
                <a:cs typeface="Times New Roman"/>
              </a:rPr>
              <a:t>hPAE cells treated with control </a:t>
            </a:r>
            <a:r>
              <a:rPr lang="en-US" sz="2000" dirty="0" err="1" smtClean="0">
                <a:latin typeface="Times New Roman"/>
                <a:cs typeface="Times New Roman"/>
              </a:rPr>
              <a:t>siRNA</a:t>
            </a:r>
            <a:r>
              <a:rPr lang="en-US" sz="2000" dirty="0" smtClean="0">
                <a:latin typeface="Times New Roman"/>
                <a:cs typeface="Times New Roman"/>
              </a:rPr>
              <a:t> injected into the contralateral muscles as control.</a:t>
            </a:r>
            <a:endParaRPr lang="en-US" sz="2000" dirty="0">
              <a:latin typeface="Times New Roman"/>
              <a:cs typeface="Times New Roman"/>
            </a:endParaRPr>
          </a:p>
        </p:txBody>
      </p:sp>
      <p:sp>
        <p:nvSpPr>
          <p:cNvPr id="3" name="Title 2"/>
          <p:cNvSpPr>
            <a:spLocks noGrp="1"/>
          </p:cNvSpPr>
          <p:nvPr>
            <p:ph type="ctrTitle"/>
          </p:nvPr>
        </p:nvSpPr>
        <p:spPr>
          <a:xfrm>
            <a:off x="488441" y="358164"/>
            <a:ext cx="8108100" cy="667483"/>
          </a:xfrm>
        </p:spPr>
        <p:txBody>
          <a:bodyPr/>
          <a:lstStyle/>
          <a:p>
            <a:pPr marL="182880" indent="0" algn="ctr">
              <a:buNone/>
            </a:pPr>
            <a:r>
              <a:rPr lang="en-US" sz="2800" dirty="0">
                <a:effectLst/>
                <a:latin typeface="Times New Roman"/>
                <a:cs typeface="Times New Roman"/>
              </a:rPr>
              <a:t>Inhibition of HLA-E by </a:t>
            </a:r>
            <a:r>
              <a:rPr lang="en-US" sz="2800" dirty="0" err="1">
                <a:effectLst/>
                <a:latin typeface="Times New Roman"/>
                <a:cs typeface="Times New Roman"/>
              </a:rPr>
              <a:t>siRNA</a:t>
            </a:r>
            <a:r>
              <a:rPr lang="en-US" sz="2800" dirty="0">
                <a:effectLst/>
                <a:latin typeface="Times New Roman"/>
                <a:cs typeface="Times New Roman"/>
              </a:rPr>
              <a:t> in hPAE cells</a:t>
            </a:r>
            <a:endParaRPr lang="en-US" sz="2800" dirty="0">
              <a:latin typeface="Times New Roman"/>
              <a:cs typeface="Times New Roman"/>
            </a:endParaRPr>
          </a:p>
        </p:txBody>
      </p:sp>
      <p:pic>
        <p:nvPicPr>
          <p:cNvPr id="4" name="Picture 3"/>
          <p:cNvPicPr>
            <a:picLocks noChangeAspect="1"/>
          </p:cNvPicPr>
          <p:nvPr/>
        </p:nvPicPr>
        <p:blipFill>
          <a:blip r:embed="rId2"/>
          <a:stretch>
            <a:fillRect/>
          </a:stretch>
        </p:blipFill>
        <p:spPr>
          <a:xfrm>
            <a:off x="4119176" y="3353704"/>
            <a:ext cx="4623896" cy="2580961"/>
          </a:xfrm>
          <a:prstGeom prst="rect">
            <a:avLst/>
          </a:prstGeom>
        </p:spPr>
      </p:pic>
      <p:pic>
        <p:nvPicPr>
          <p:cNvPr id="5" name="Picture 4"/>
          <p:cNvPicPr>
            <a:picLocks noChangeAspect="1"/>
          </p:cNvPicPr>
          <p:nvPr/>
        </p:nvPicPr>
        <p:blipFill>
          <a:blip r:embed="rId3"/>
          <a:stretch>
            <a:fillRect/>
          </a:stretch>
        </p:blipFill>
        <p:spPr>
          <a:xfrm>
            <a:off x="5346614" y="1334971"/>
            <a:ext cx="2826611" cy="1855932"/>
          </a:xfrm>
          <a:prstGeom prst="rect">
            <a:avLst/>
          </a:prstGeom>
        </p:spPr>
      </p:pic>
    </p:spTree>
    <p:extLst>
      <p:ext uri="{BB962C8B-B14F-4D97-AF65-F5344CB8AC3E}">
        <p14:creationId xmlns:p14="http://schemas.microsoft.com/office/powerpoint/2010/main" val="5320630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3314" y="1432650"/>
            <a:ext cx="3777267" cy="4502014"/>
          </a:xfrm>
        </p:spPr>
        <p:txBody>
          <a:bodyPr/>
          <a:lstStyle/>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Evidence of immune response</a:t>
            </a:r>
          </a:p>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Infiltration of CD3 and CD45 lymphocytes in BALB/c mice 7 days after injection</a:t>
            </a:r>
            <a:endParaRPr lang="en-US" dirty="0"/>
          </a:p>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Result shows that HLA-E is necessary for inhibition of an immune reaction </a:t>
            </a:r>
            <a:r>
              <a:rPr lang="en-US" sz="2000" i="1" dirty="0" smtClean="0">
                <a:latin typeface="Times New Roman"/>
                <a:cs typeface="Times New Roman"/>
              </a:rPr>
              <a:t>in vivo</a:t>
            </a:r>
            <a:endParaRPr lang="en-US" sz="2000" dirty="0" smtClean="0">
              <a:latin typeface="Times New Roman"/>
              <a:cs typeface="Times New Roman"/>
            </a:endParaRPr>
          </a:p>
        </p:txBody>
      </p:sp>
      <p:sp>
        <p:nvSpPr>
          <p:cNvPr id="2" name="Title 1"/>
          <p:cNvSpPr>
            <a:spLocks noGrp="1"/>
          </p:cNvSpPr>
          <p:nvPr>
            <p:ph type="ctrTitle"/>
          </p:nvPr>
        </p:nvSpPr>
        <p:spPr>
          <a:xfrm>
            <a:off x="423315" y="276763"/>
            <a:ext cx="8124382" cy="781446"/>
          </a:xfrm>
        </p:spPr>
        <p:txBody>
          <a:bodyPr/>
          <a:lstStyle/>
          <a:p>
            <a:pPr marL="0" indent="0" algn="ctr">
              <a:buNone/>
            </a:pPr>
            <a:r>
              <a:rPr lang="en-US" sz="2800" dirty="0">
                <a:effectLst/>
                <a:latin typeface="Times New Roman"/>
                <a:cs typeface="Times New Roman"/>
              </a:rPr>
              <a:t>Inhibition of HLA-E by </a:t>
            </a:r>
            <a:r>
              <a:rPr lang="en-US" sz="2800" dirty="0" err="1">
                <a:effectLst/>
                <a:latin typeface="Times New Roman"/>
                <a:cs typeface="Times New Roman"/>
              </a:rPr>
              <a:t>siRNA</a:t>
            </a:r>
            <a:r>
              <a:rPr lang="en-US" sz="2800" dirty="0">
                <a:effectLst/>
                <a:latin typeface="Times New Roman"/>
                <a:cs typeface="Times New Roman"/>
              </a:rPr>
              <a:t> in hPAE cells</a:t>
            </a:r>
            <a:endParaRPr lang="en-US" sz="2800" dirty="0">
              <a:latin typeface="Times New Roman"/>
              <a:cs typeface="Times New Roman"/>
            </a:endParaRPr>
          </a:p>
        </p:txBody>
      </p:sp>
      <p:pic>
        <p:nvPicPr>
          <p:cNvPr id="3" name="Picture 2"/>
          <p:cNvPicPr>
            <a:picLocks noChangeAspect="1"/>
          </p:cNvPicPr>
          <p:nvPr/>
        </p:nvPicPr>
        <p:blipFill>
          <a:blip r:embed="rId3"/>
          <a:stretch>
            <a:fillRect/>
          </a:stretch>
        </p:blipFill>
        <p:spPr>
          <a:xfrm>
            <a:off x="4526207" y="1253569"/>
            <a:ext cx="4298271" cy="5114670"/>
          </a:xfrm>
          <a:prstGeom prst="rect">
            <a:avLst/>
          </a:prstGeom>
        </p:spPr>
      </p:pic>
    </p:spTree>
    <p:extLst>
      <p:ext uri="{BB962C8B-B14F-4D97-AF65-F5344CB8AC3E}">
        <p14:creationId xmlns:p14="http://schemas.microsoft.com/office/powerpoint/2010/main" val="1872524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6129" y="1465210"/>
            <a:ext cx="3874954" cy="4851476"/>
          </a:xfrm>
        </p:spPr>
        <p:txBody>
          <a:bodyPr/>
          <a:lstStyle/>
          <a:p>
            <a:r>
              <a:rPr lang="en-US" dirty="0" smtClean="0">
                <a:latin typeface="Times New Roman"/>
                <a:cs typeface="Times New Roman"/>
              </a:rPr>
              <a:t>Investigated whether lysis of hPAE cells by primed lymphocytes is mediated by HLA-E</a:t>
            </a:r>
          </a:p>
          <a:p>
            <a:pPr marL="342900" indent="-342900">
              <a:buFontTx/>
              <a:buChar char="-"/>
            </a:pPr>
            <a:r>
              <a:rPr lang="en-US" sz="2000" dirty="0" err="1" smtClean="0">
                <a:latin typeface="Times New Roman"/>
                <a:cs typeface="Times New Roman"/>
              </a:rPr>
              <a:t>siHLA</a:t>
            </a:r>
            <a:r>
              <a:rPr lang="en-US" sz="2000" dirty="0" smtClean="0">
                <a:latin typeface="Times New Roman"/>
                <a:cs typeface="Times New Roman"/>
              </a:rPr>
              <a:t>-E treated hPAE cells were lysed by lymphocytes</a:t>
            </a:r>
          </a:p>
          <a:p>
            <a:pPr marL="342900" indent="-342900">
              <a:buFontTx/>
              <a:buChar char="-"/>
            </a:pPr>
            <a:r>
              <a:rPr lang="en-US" sz="2000" dirty="0" smtClean="0">
                <a:latin typeface="Times New Roman"/>
                <a:cs typeface="Times New Roman"/>
              </a:rPr>
              <a:t>Control </a:t>
            </a:r>
            <a:r>
              <a:rPr lang="en-US" sz="2000" dirty="0" err="1" smtClean="0">
                <a:latin typeface="Times New Roman"/>
                <a:cs typeface="Times New Roman"/>
              </a:rPr>
              <a:t>siRNA</a:t>
            </a:r>
            <a:r>
              <a:rPr lang="en-US" sz="2000" dirty="0" smtClean="0">
                <a:latin typeface="Times New Roman"/>
                <a:cs typeface="Times New Roman"/>
              </a:rPr>
              <a:t>-treated hPAE cells were not.</a:t>
            </a:r>
          </a:p>
          <a:p>
            <a:pPr marL="342900" indent="-342900">
              <a:buFontTx/>
              <a:buChar char="-"/>
            </a:pPr>
            <a:r>
              <a:rPr lang="en-US" sz="2000" dirty="0" smtClean="0">
                <a:latin typeface="Times New Roman"/>
                <a:cs typeface="Times New Roman"/>
              </a:rPr>
              <a:t>HLA-E is also necessary for inhibition of immune response </a:t>
            </a:r>
            <a:r>
              <a:rPr lang="en-US" sz="2000" i="1" dirty="0" smtClean="0">
                <a:latin typeface="Times New Roman"/>
                <a:cs typeface="Times New Roman"/>
              </a:rPr>
              <a:t>in vitro</a:t>
            </a:r>
            <a:endParaRPr lang="en-US" sz="2000" dirty="0" smtClean="0">
              <a:latin typeface="Times New Roman"/>
              <a:cs typeface="Times New Roman"/>
            </a:endParaRPr>
          </a:p>
          <a:p>
            <a:pPr marL="342900" indent="-342900">
              <a:buFontTx/>
              <a:buChar char="-"/>
            </a:pPr>
            <a:endParaRPr lang="en-US" sz="2000" dirty="0">
              <a:latin typeface="Times New Roman"/>
              <a:cs typeface="Times New Roman"/>
            </a:endParaRPr>
          </a:p>
        </p:txBody>
      </p:sp>
      <p:sp>
        <p:nvSpPr>
          <p:cNvPr id="3" name="Title 2"/>
          <p:cNvSpPr>
            <a:spLocks noGrp="1"/>
          </p:cNvSpPr>
          <p:nvPr>
            <p:ph type="ctrTitle"/>
          </p:nvPr>
        </p:nvSpPr>
        <p:spPr>
          <a:xfrm>
            <a:off x="293064" y="504684"/>
            <a:ext cx="8531415" cy="748885"/>
          </a:xfrm>
        </p:spPr>
        <p:txBody>
          <a:bodyPr/>
          <a:lstStyle/>
          <a:p>
            <a:pPr marL="182880" indent="0" algn="ctr">
              <a:buNone/>
            </a:pPr>
            <a:r>
              <a:rPr lang="en-US" sz="2800" dirty="0">
                <a:effectLst/>
                <a:latin typeface="Times New Roman"/>
                <a:cs typeface="Times New Roman"/>
              </a:rPr>
              <a:t>Inhibition of HLA-E by </a:t>
            </a:r>
            <a:r>
              <a:rPr lang="en-US" sz="2800" dirty="0" err="1">
                <a:effectLst/>
                <a:latin typeface="Times New Roman"/>
                <a:cs typeface="Times New Roman"/>
              </a:rPr>
              <a:t>siRNA</a:t>
            </a:r>
            <a:r>
              <a:rPr lang="en-US" sz="2800" dirty="0">
                <a:effectLst/>
                <a:latin typeface="Times New Roman"/>
                <a:cs typeface="Times New Roman"/>
              </a:rPr>
              <a:t> in hPAE </a:t>
            </a:r>
            <a:r>
              <a:rPr lang="en-US" sz="2800" dirty="0" smtClean="0">
                <a:effectLst/>
                <a:latin typeface="Times New Roman"/>
                <a:cs typeface="Times New Roman"/>
              </a:rPr>
              <a:t>cells </a:t>
            </a:r>
            <a:r>
              <a:rPr lang="en-US" sz="2800" i="1" dirty="0" smtClean="0">
                <a:effectLst/>
                <a:latin typeface="Times New Roman"/>
                <a:cs typeface="Times New Roman"/>
              </a:rPr>
              <a:t>in vitro</a:t>
            </a:r>
            <a:endParaRPr lang="en-US" sz="2800" dirty="0">
              <a:latin typeface="Times New Roman"/>
              <a:cs typeface="Times New Roman"/>
            </a:endParaRPr>
          </a:p>
        </p:txBody>
      </p:sp>
      <p:pic>
        <p:nvPicPr>
          <p:cNvPr id="4" name="Picture 3"/>
          <p:cNvPicPr>
            <a:picLocks noChangeAspect="1"/>
          </p:cNvPicPr>
          <p:nvPr/>
        </p:nvPicPr>
        <p:blipFill>
          <a:blip r:embed="rId2"/>
          <a:stretch>
            <a:fillRect/>
          </a:stretch>
        </p:blipFill>
        <p:spPr>
          <a:xfrm>
            <a:off x="4607615" y="1465210"/>
            <a:ext cx="4054051" cy="4965437"/>
          </a:xfrm>
          <a:prstGeom prst="rect">
            <a:avLst/>
          </a:prstGeom>
        </p:spPr>
      </p:pic>
    </p:spTree>
    <p:extLst>
      <p:ext uri="{BB962C8B-B14F-4D97-AF65-F5344CB8AC3E}">
        <p14:creationId xmlns:p14="http://schemas.microsoft.com/office/powerpoint/2010/main" val="4035911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3565" y="2125116"/>
            <a:ext cx="5307713" cy="3809548"/>
          </a:xfrm>
        </p:spPr>
        <p:txBody>
          <a:bodyPr/>
          <a:lstStyle/>
          <a:p>
            <a:r>
              <a:rPr lang="en-US" dirty="0" smtClean="0">
                <a:latin typeface="Times New Roman"/>
                <a:cs typeface="Times New Roman"/>
              </a:rPr>
              <a:t>Investigate whether hPAE cells can confer human dystrophin to </a:t>
            </a:r>
            <a:r>
              <a:rPr lang="en-US" dirty="0" err="1" smtClean="0">
                <a:latin typeface="Times New Roman"/>
                <a:cs typeface="Times New Roman"/>
              </a:rPr>
              <a:t>myocytes</a:t>
            </a:r>
            <a:endParaRPr lang="en-US" dirty="0" smtClean="0">
              <a:latin typeface="Times New Roman"/>
              <a:cs typeface="Times New Roman"/>
            </a:endParaRPr>
          </a:p>
          <a:p>
            <a:pPr marL="457200" indent="-457200">
              <a:buClrTx/>
              <a:buSzPct val="100000"/>
              <a:buFont typeface="+mj-lt"/>
              <a:buAutoNum type="alphaUcPeriod"/>
            </a:pPr>
            <a:r>
              <a:rPr lang="en-US" dirty="0" smtClean="0">
                <a:latin typeface="Times New Roman"/>
                <a:cs typeface="Times New Roman"/>
              </a:rPr>
              <a:t>Untreated EGFP-</a:t>
            </a:r>
            <a:r>
              <a:rPr lang="en-US" dirty="0" err="1" smtClean="0">
                <a:latin typeface="Times New Roman"/>
                <a:cs typeface="Times New Roman"/>
              </a:rPr>
              <a:t>labelled</a:t>
            </a:r>
            <a:r>
              <a:rPr lang="en-US" dirty="0" smtClean="0">
                <a:latin typeface="Times New Roman"/>
                <a:cs typeface="Times New Roman"/>
              </a:rPr>
              <a:t> hPAE cells were injected into mdx mice</a:t>
            </a:r>
          </a:p>
          <a:p>
            <a:pPr marL="457200" indent="-457200">
              <a:buClrTx/>
              <a:buSzPct val="100000"/>
              <a:buFont typeface="+mj-lt"/>
              <a:buAutoNum type="alphaUcPeriod"/>
            </a:pPr>
            <a:r>
              <a:rPr lang="en-US" dirty="0" smtClean="0">
                <a:latin typeface="Times New Roman"/>
                <a:cs typeface="Times New Roman"/>
              </a:rPr>
              <a:t>PBS injected into the contralateral muscle as a control</a:t>
            </a:r>
          </a:p>
          <a:p>
            <a:pPr marL="457200" indent="-457200">
              <a:buClrTx/>
              <a:buSzPct val="100000"/>
              <a:buFont typeface="+mj-lt"/>
              <a:buAutoNum type="alphaUcPeriod"/>
            </a:pPr>
            <a:r>
              <a:rPr lang="en-US" dirty="0" smtClean="0">
                <a:latin typeface="Times New Roman"/>
                <a:cs typeface="Times New Roman"/>
              </a:rPr>
              <a:t>Human dystrophin is transcribed from the dystrophin gene of human donor cells.</a:t>
            </a:r>
          </a:p>
          <a:p>
            <a:endParaRPr lang="en-US" dirty="0" smtClean="0">
              <a:latin typeface="Times New Roman"/>
              <a:cs typeface="Times New Roman"/>
            </a:endParaRPr>
          </a:p>
          <a:p>
            <a:pPr marL="457200" indent="-457200">
              <a:buAutoNum type="alphaUcParenR"/>
            </a:pPr>
            <a:endParaRPr lang="en-US" dirty="0">
              <a:latin typeface="Times New Roman"/>
              <a:cs typeface="Times New Roman"/>
            </a:endParaRPr>
          </a:p>
        </p:txBody>
      </p:sp>
      <p:sp>
        <p:nvSpPr>
          <p:cNvPr id="3" name="Title 2"/>
          <p:cNvSpPr>
            <a:spLocks noGrp="1"/>
          </p:cNvSpPr>
          <p:nvPr>
            <p:ph type="ctrTitle"/>
          </p:nvPr>
        </p:nvSpPr>
        <p:spPr>
          <a:xfrm>
            <a:off x="817581" y="674236"/>
            <a:ext cx="7175351" cy="909435"/>
          </a:xfrm>
        </p:spPr>
        <p:txBody>
          <a:bodyPr/>
          <a:lstStyle/>
          <a:p>
            <a:pPr marL="182880" indent="0" algn="ctr">
              <a:buNone/>
            </a:pPr>
            <a:r>
              <a:rPr lang="en-US" sz="2800" dirty="0" smtClean="0">
                <a:effectLst/>
              </a:rPr>
              <a:t>Conferral of human dystrophin by cell implantation in the mdx mouse</a:t>
            </a:r>
            <a:endParaRPr lang="en-US" sz="2800" dirty="0">
              <a:effectLst/>
            </a:endParaRPr>
          </a:p>
        </p:txBody>
      </p:sp>
      <p:pic>
        <p:nvPicPr>
          <p:cNvPr id="4" name="Picture 3"/>
          <p:cNvPicPr>
            <a:picLocks noChangeAspect="1"/>
          </p:cNvPicPr>
          <p:nvPr/>
        </p:nvPicPr>
        <p:blipFill>
          <a:blip r:embed="rId3"/>
          <a:stretch>
            <a:fillRect/>
          </a:stretch>
        </p:blipFill>
        <p:spPr>
          <a:xfrm>
            <a:off x="6105498" y="2125116"/>
            <a:ext cx="2507325" cy="4102590"/>
          </a:xfrm>
          <a:prstGeom prst="rect">
            <a:avLst/>
          </a:prstGeom>
        </p:spPr>
      </p:pic>
    </p:spTree>
    <p:extLst>
      <p:ext uri="{BB962C8B-B14F-4D97-AF65-F5344CB8AC3E}">
        <p14:creationId xmlns:p14="http://schemas.microsoft.com/office/powerpoint/2010/main" val="26490711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784" y="1756151"/>
            <a:ext cx="7838835" cy="4178513"/>
          </a:xfrm>
        </p:spPr>
        <p:txBody>
          <a:bodyPr/>
          <a:lstStyle/>
          <a:p>
            <a:pPr marL="342900" indent="-342900">
              <a:buClrTx/>
              <a:buSzPct val="100000"/>
              <a:buFont typeface="Arial"/>
              <a:buChar char="•"/>
            </a:pPr>
            <a:r>
              <a:rPr lang="en-US" dirty="0" smtClean="0">
                <a:latin typeface="Times New Roman"/>
                <a:cs typeface="Times New Roman"/>
              </a:rPr>
              <a:t>hPAE cells have a high replicative ability similar to progenitors or stem cells</a:t>
            </a:r>
          </a:p>
          <a:p>
            <a:pPr marL="342900" indent="-342900">
              <a:buClrTx/>
              <a:buSzPct val="100000"/>
              <a:buFont typeface="Arial"/>
              <a:buChar char="•"/>
            </a:pPr>
            <a:r>
              <a:rPr lang="en-US" dirty="0" smtClean="0">
                <a:latin typeface="Times New Roman"/>
                <a:cs typeface="Times New Roman"/>
              </a:rPr>
              <a:t>Immunosuppressive hPAE cells with myogenic potential offers an avenue for cell based therapy.</a:t>
            </a:r>
          </a:p>
          <a:p>
            <a:pPr marL="342900" indent="-342900">
              <a:buClrTx/>
              <a:buSzPct val="100000"/>
              <a:buFont typeface="Arial"/>
              <a:buChar char="•"/>
            </a:pPr>
            <a:r>
              <a:rPr lang="en-US" dirty="0" smtClean="0">
                <a:latin typeface="Times New Roman"/>
                <a:cs typeface="Times New Roman"/>
              </a:rPr>
              <a:t>Survival of donor cells in an immunocompetent mouse is attributed to HLA-E dependent immunosuppression</a:t>
            </a:r>
          </a:p>
          <a:p>
            <a:pPr marL="342900" indent="-342900">
              <a:buClrTx/>
              <a:buSzPct val="100000"/>
              <a:buFont typeface="Arial"/>
              <a:buChar char="•"/>
            </a:pPr>
            <a:r>
              <a:rPr lang="en-US" dirty="0" smtClean="0">
                <a:latin typeface="Times New Roman"/>
                <a:cs typeface="Times New Roman"/>
              </a:rPr>
              <a:t>hPAE cells were converted into </a:t>
            </a:r>
            <a:r>
              <a:rPr lang="en-US" dirty="0" err="1" smtClean="0">
                <a:latin typeface="Times New Roman"/>
                <a:cs typeface="Times New Roman"/>
              </a:rPr>
              <a:t>myotubes</a:t>
            </a:r>
            <a:r>
              <a:rPr lang="en-US" dirty="0" smtClean="0">
                <a:latin typeface="Times New Roman"/>
                <a:cs typeface="Times New Roman"/>
              </a:rPr>
              <a:t> </a:t>
            </a:r>
            <a:r>
              <a:rPr lang="en-US" i="1" dirty="0" smtClean="0">
                <a:latin typeface="Times New Roman"/>
                <a:cs typeface="Times New Roman"/>
              </a:rPr>
              <a:t>in vitro</a:t>
            </a:r>
            <a:r>
              <a:rPr lang="en-US" dirty="0" smtClean="0">
                <a:latin typeface="Times New Roman"/>
                <a:cs typeface="Times New Roman"/>
              </a:rPr>
              <a:t> after induction, giving rise to large number of microfibers expressing human dystrophin when transplanted into BALB/c and mdx mice</a:t>
            </a:r>
            <a:endParaRPr lang="en-US" dirty="0">
              <a:latin typeface="Times New Roman"/>
              <a:cs typeface="Times New Roman"/>
            </a:endParaRPr>
          </a:p>
        </p:txBody>
      </p:sp>
      <p:sp>
        <p:nvSpPr>
          <p:cNvPr id="3" name="Title 2"/>
          <p:cNvSpPr>
            <a:spLocks noGrp="1"/>
          </p:cNvSpPr>
          <p:nvPr>
            <p:ph type="ctrTitle"/>
          </p:nvPr>
        </p:nvSpPr>
        <p:spPr>
          <a:xfrm>
            <a:off x="642784" y="689917"/>
            <a:ext cx="7838835" cy="1066234"/>
          </a:xfrm>
        </p:spPr>
        <p:txBody>
          <a:bodyPr/>
          <a:lstStyle/>
          <a:p>
            <a:pPr marL="182880" indent="0" algn="ctr">
              <a:buNone/>
            </a:pPr>
            <a:r>
              <a:rPr lang="en-US" sz="4400" dirty="0" smtClean="0">
                <a:effectLst/>
              </a:rPr>
              <a:t>Summary</a:t>
            </a:r>
            <a:endParaRPr lang="en-US" sz="4400" dirty="0">
              <a:effectLst/>
            </a:endParaRPr>
          </a:p>
        </p:txBody>
      </p:sp>
    </p:spTree>
    <p:extLst>
      <p:ext uri="{BB962C8B-B14F-4D97-AF65-F5344CB8AC3E}">
        <p14:creationId xmlns:p14="http://schemas.microsoft.com/office/powerpoint/2010/main" val="12787873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0074" y="1473911"/>
            <a:ext cx="8073999" cy="4460753"/>
          </a:xfrm>
        </p:spPr>
        <p:txBody>
          <a:bodyPr/>
          <a:lstStyle/>
          <a:p>
            <a:pPr marL="342900" indent="-342900">
              <a:buClrTx/>
              <a:buFont typeface="Wingdings" charset="2"/>
              <a:buChar char="v"/>
            </a:pPr>
            <a:r>
              <a:rPr lang="en-US" dirty="0" smtClean="0">
                <a:latin typeface="Times New Roman"/>
                <a:cs typeface="Times New Roman"/>
              </a:rPr>
              <a:t>Introduction to DMD</a:t>
            </a:r>
          </a:p>
          <a:p>
            <a:pPr marL="342900" indent="-342900">
              <a:buClrTx/>
              <a:buFont typeface="Wingdings" charset="2"/>
              <a:buChar char="v"/>
            </a:pPr>
            <a:endParaRPr lang="en-US" dirty="0" smtClean="0">
              <a:latin typeface="Times New Roman"/>
              <a:cs typeface="Times New Roman"/>
            </a:endParaRPr>
          </a:p>
          <a:p>
            <a:pPr marL="342900" indent="-342900">
              <a:buClrTx/>
              <a:buFont typeface="Wingdings" charset="2"/>
              <a:buChar char="v"/>
            </a:pPr>
            <a:r>
              <a:rPr lang="en-US" dirty="0" smtClean="0">
                <a:latin typeface="Times New Roman"/>
                <a:cs typeface="Times New Roman"/>
              </a:rPr>
              <a:t>Objective(s) of the research</a:t>
            </a:r>
          </a:p>
          <a:p>
            <a:pPr marL="342900" indent="-342900">
              <a:buClrTx/>
              <a:buFont typeface="Wingdings" charset="2"/>
              <a:buChar char="v"/>
            </a:pPr>
            <a:endParaRPr lang="en-US" dirty="0" smtClean="0">
              <a:latin typeface="Times New Roman"/>
              <a:cs typeface="Times New Roman"/>
            </a:endParaRPr>
          </a:p>
          <a:p>
            <a:pPr marL="342900" indent="-342900">
              <a:buClrTx/>
              <a:buFont typeface="Wingdings" charset="2"/>
              <a:buChar char="v"/>
            </a:pPr>
            <a:r>
              <a:rPr lang="en-US" dirty="0" smtClean="0">
                <a:latin typeface="Times New Roman"/>
                <a:cs typeface="Times New Roman"/>
              </a:rPr>
              <a:t>Experimental Design/Results</a:t>
            </a:r>
          </a:p>
          <a:p>
            <a:pPr marL="342900" indent="-342900">
              <a:buClrTx/>
              <a:buFont typeface="Wingdings" charset="2"/>
              <a:buChar char="v"/>
            </a:pPr>
            <a:endParaRPr lang="en-US" dirty="0" smtClean="0">
              <a:latin typeface="Times New Roman"/>
              <a:cs typeface="Times New Roman"/>
            </a:endParaRPr>
          </a:p>
          <a:p>
            <a:pPr marL="342900" indent="-342900">
              <a:buClrTx/>
              <a:buFont typeface="Wingdings" charset="2"/>
              <a:buChar char="v"/>
            </a:pPr>
            <a:r>
              <a:rPr lang="en-US" dirty="0" smtClean="0">
                <a:latin typeface="Times New Roman"/>
                <a:cs typeface="Times New Roman"/>
              </a:rPr>
              <a:t>Summary</a:t>
            </a:r>
          </a:p>
          <a:p>
            <a:pPr marL="342900" indent="-342900">
              <a:buClrTx/>
              <a:buFont typeface="Wingdings" charset="2"/>
              <a:buChar char="v"/>
            </a:pPr>
            <a:endParaRPr lang="en-US" dirty="0" smtClean="0">
              <a:latin typeface="Times New Roman"/>
              <a:cs typeface="Times New Roman"/>
            </a:endParaRPr>
          </a:p>
          <a:p>
            <a:pPr marL="342900" indent="-342900">
              <a:buClrTx/>
              <a:buFont typeface="Wingdings" charset="2"/>
              <a:buChar char="v"/>
            </a:pPr>
            <a:r>
              <a:rPr lang="en-US" dirty="0" smtClean="0">
                <a:latin typeface="Times New Roman"/>
                <a:cs typeface="Times New Roman"/>
              </a:rPr>
              <a:t>Future Research</a:t>
            </a:r>
          </a:p>
          <a:p>
            <a:pPr>
              <a:buClrTx/>
            </a:pPr>
            <a:endParaRPr lang="en-US" dirty="0" smtClean="0">
              <a:latin typeface="Times New Roman"/>
              <a:cs typeface="Times New Roman"/>
            </a:endParaRPr>
          </a:p>
          <a:p>
            <a:endParaRPr lang="en-US" dirty="0">
              <a:latin typeface="Times New Roman"/>
              <a:cs typeface="Times New Roman"/>
            </a:endParaRPr>
          </a:p>
        </p:txBody>
      </p:sp>
      <p:sp>
        <p:nvSpPr>
          <p:cNvPr id="3" name="Title 2"/>
          <p:cNvSpPr>
            <a:spLocks noGrp="1"/>
          </p:cNvSpPr>
          <p:nvPr>
            <p:ph type="ctrTitle"/>
          </p:nvPr>
        </p:nvSpPr>
        <p:spPr>
          <a:xfrm>
            <a:off x="980394" y="354712"/>
            <a:ext cx="7175351" cy="1003513"/>
          </a:xfrm>
        </p:spPr>
        <p:txBody>
          <a:bodyPr/>
          <a:lstStyle/>
          <a:p>
            <a:pPr marL="182880" indent="0" algn="ctr">
              <a:buNone/>
            </a:pPr>
            <a:r>
              <a:rPr lang="en-US" sz="3600" b="0" dirty="0" smtClean="0">
                <a:effectLst/>
                <a:latin typeface="Times New Roman"/>
                <a:cs typeface="Times New Roman"/>
              </a:rPr>
              <a:t>OVERVIEW</a:t>
            </a:r>
            <a:endParaRPr lang="en-US" sz="3600" b="0" dirty="0">
              <a:effectLst/>
              <a:latin typeface="Times New Roman"/>
              <a:cs typeface="Times New Roman"/>
            </a:endParaRPr>
          </a:p>
        </p:txBody>
      </p:sp>
    </p:spTree>
    <p:extLst>
      <p:ext uri="{BB962C8B-B14F-4D97-AF65-F5344CB8AC3E}">
        <p14:creationId xmlns:p14="http://schemas.microsoft.com/office/powerpoint/2010/main" val="27453657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17581" y="1865909"/>
            <a:ext cx="7554293" cy="4068756"/>
          </a:xfrm>
        </p:spPr>
        <p:txBody>
          <a:bodyPr>
            <a:normAutofit lnSpcReduction="10000"/>
          </a:bodyPr>
          <a:lstStyle/>
          <a:p>
            <a:pPr marL="342900" indent="-342900">
              <a:buClrTx/>
              <a:buSzPct val="100000"/>
              <a:buFont typeface="Arial"/>
              <a:buChar char="•"/>
            </a:pPr>
            <a:r>
              <a:rPr lang="en-US" dirty="0" smtClean="0">
                <a:latin typeface="Times New Roman"/>
                <a:cs typeface="Times New Roman"/>
              </a:rPr>
              <a:t>Focus on the Dystrophin gene (gene therapy)</a:t>
            </a:r>
          </a:p>
          <a:p>
            <a:pPr marL="342900" indent="-342900">
              <a:buClrTx/>
              <a:buSzPct val="100000"/>
              <a:buFont typeface="Arial"/>
              <a:buChar char="•"/>
            </a:pPr>
            <a:r>
              <a:rPr lang="en-US" dirty="0" smtClean="0">
                <a:latin typeface="Times New Roman"/>
                <a:cs typeface="Times New Roman"/>
              </a:rPr>
              <a:t>Identify portion of the dystrophin gene that are deregulated </a:t>
            </a:r>
            <a:r>
              <a:rPr lang="en-US" dirty="0" err="1" smtClean="0">
                <a:latin typeface="Times New Roman"/>
                <a:cs typeface="Times New Roman"/>
              </a:rPr>
              <a:t>e.g</a:t>
            </a:r>
            <a:r>
              <a:rPr lang="en-US" dirty="0" smtClean="0">
                <a:latin typeface="Times New Roman"/>
                <a:cs typeface="Times New Roman"/>
              </a:rPr>
              <a:t> COOH terminal</a:t>
            </a:r>
          </a:p>
          <a:p>
            <a:pPr marL="342900" indent="-342900">
              <a:buClrTx/>
              <a:buSzPct val="100000"/>
              <a:buFont typeface="Arial"/>
              <a:buChar char="•"/>
            </a:pPr>
            <a:r>
              <a:rPr lang="en-US" dirty="0" smtClean="0">
                <a:latin typeface="Times New Roman"/>
                <a:cs typeface="Times New Roman"/>
              </a:rPr>
              <a:t> Isolation of tissue specific MSC for expansion </a:t>
            </a:r>
            <a:r>
              <a:rPr lang="en-US" i="1" dirty="0" smtClean="0">
                <a:latin typeface="Times New Roman"/>
                <a:cs typeface="Times New Roman"/>
              </a:rPr>
              <a:t>in vitro and transplant back into the patients in an </a:t>
            </a:r>
            <a:r>
              <a:rPr lang="en-US" i="1" dirty="0" err="1" smtClean="0">
                <a:latin typeface="Times New Roman"/>
                <a:cs typeface="Times New Roman"/>
              </a:rPr>
              <a:t>allogenic</a:t>
            </a:r>
            <a:r>
              <a:rPr lang="en-US" i="1" dirty="0" smtClean="0">
                <a:latin typeface="Times New Roman"/>
                <a:cs typeface="Times New Roman"/>
              </a:rPr>
              <a:t> manner.</a:t>
            </a:r>
            <a:endParaRPr lang="en-US" dirty="0" smtClean="0">
              <a:latin typeface="Times New Roman"/>
              <a:cs typeface="Times New Roman"/>
            </a:endParaRPr>
          </a:p>
          <a:p>
            <a:pPr marL="342900" indent="-342900">
              <a:buClrTx/>
              <a:buSzPct val="100000"/>
              <a:buFont typeface="Arial"/>
              <a:buChar char="•"/>
            </a:pPr>
            <a:r>
              <a:rPr lang="en-US" dirty="0" smtClean="0">
                <a:latin typeface="Times New Roman"/>
                <a:cs typeface="Times New Roman"/>
              </a:rPr>
              <a:t>Critique</a:t>
            </a:r>
          </a:p>
          <a:p>
            <a:pPr marL="800100" lvl="1" indent="-342900" algn="l">
              <a:buClrTx/>
              <a:buSzPct val="100000"/>
              <a:buFont typeface="Arial"/>
              <a:buChar char="•"/>
            </a:pPr>
            <a:r>
              <a:rPr lang="en-US" dirty="0" smtClean="0">
                <a:latin typeface="Times New Roman"/>
                <a:cs typeface="Times New Roman"/>
              </a:rPr>
              <a:t>Factors that suppress classical MHC I (HLA-A, B, C)</a:t>
            </a:r>
          </a:p>
          <a:p>
            <a:pPr marL="800100" lvl="1" indent="-342900" algn="l">
              <a:buClrTx/>
              <a:buSzPct val="100000"/>
              <a:buFont typeface="Arial"/>
              <a:buChar char="•"/>
            </a:pPr>
            <a:r>
              <a:rPr lang="en-US" dirty="0" smtClean="0">
                <a:latin typeface="Times New Roman"/>
                <a:cs typeface="Times New Roman"/>
              </a:rPr>
              <a:t>Factors that regulate dystrophin expression and what area of the dystrophin gene had the mutation.</a:t>
            </a:r>
          </a:p>
          <a:p>
            <a:pPr marL="800100" lvl="1" indent="-342900" algn="l">
              <a:buClrTx/>
              <a:buSzPct val="100000"/>
              <a:buFont typeface="Arial"/>
              <a:buChar char="•"/>
            </a:pPr>
            <a:endParaRPr lang="en-US" dirty="0" smtClean="0">
              <a:latin typeface="Times New Roman"/>
              <a:cs typeface="Times New Roman"/>
            </a:endParaRPr>
          </a:p>
          <a:p>
            <a:pPr>
              <a:buClrTx/>
              <a:buSzPct val="100000"/>
            </a:pPr>
            <a:r>
              <a:rPr lang="en-US" dirty="0">
                <a:latin typeface="Times New Roman"/>
                <a:cs typeface="Times New Roman"/>
              </a:rPr>
              <a:t>	</a:t>
            </a:r>
            <a:r>
              <a:rPr lang="en-US" dirty="0" smtClean="0">
                <a:latin typeface="Times New Roman"/>
                <a:cs typeface="Times New Roman"/>
              </a:rPr>
              <a:t> </a:t>
            </a:r>
          </a:p>
          <a:p>
            <a:pPr marL="342900" indent="-342900">
              <a:buClrTx/>
              <a:buSzPct val="100000"/>
              <a:buFont typeface="Arial"/>
              <a:buChar char="•"/>
            </a:pPr>
            <a:endParaRPr lang="en-US" dirty="0" smtClean="0">
              <a:latin typeface="Times New Roman"/>
              <a:cs typeface="Times New Roman"/>
            </a:endParaRPr>
          </a:p>
          <a:p>
            <a:pPr marL="342900" indent="-342900">
              <a:buClrTx/>
              <a:buSzPct val="100000"/>
              <a:buFont typeface="Arial"/>
              <a:buChar char="•"/>
            </a:pPr>
            <a:endParaRPr lang="en-US" dirty="0">
              <a:latin typeface="Times New Roman"/>
              <a:cs typeface="Times New Roman"/>
            </a:endParaRPr>
          </a:p>
        </p:txBody>
      </p:sp>
      <p:sp>
        <p:nvSpPr>
          <p:cNvPr id="3" name="Title 2"/>
          <p:cNvSpPr>
            <a:spLocks noGrp="1"/>
          </p:cNvSpPr>
          <p:nvPr>
            <p:ph type="ctrTitle"/>
          </p:nvPr>
        </p:nvSpPr>
        <p:spPr>
          <a:xfrm>
            <a:off x="817581" y="799676"/>
            <a:ext cx="7175351" cy="632974"/>
          </a:xfrm>
        </p:spPr>
        <p:txBody>
          <a:bodyPr/>
          <a:lstStyle/>
          <a:p>
            <a:pPr marL="182880" indent="0" algn="ctr">
              <a:buNone/>
            </a:pPr>
            <a:r>
              <a:rPr lang="en-US" sz="4000" dirty="0" smtClean="0">
                <a:effectLst/>
              </a:rPr>
              <a:t>Future Research</a:t>
            </a:r>
            <a:endParaRPr lang="en-US" sz="4000" dirty="0">
              <a:effectLst/>
            </a:endParaRPr>
          </a:p>
        </p:txBody>
      </p:sp>
    </p:spTree>
    <p:extLst>
      <p:ext uri="{BB962C8B-B14F-4D97-AF65-F5344CB8AC3E}">
        <p14:creationId xmlns:p14="http://schemas.microsoft.com/office/powerpoint/2010/main" val="37618170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3650" y="569913"/>
            <a:ext cx="7880350" cy="5648325"/>
          </a:xfrm>
        </p:spPr>
        <p:txBody>
          <a:bodyPr/>
          <a:lstStyle/>
          <a:p>
            <a:pPr marL="0" indent="0" algn="ctr">
              <a:buNone/>
            </a:pP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2702700" y="569913"/>
            <a:ext cx="3923800" cy="5648325"/>
          </a:xfrm>
          <a:prstGeom prst="rect">
            <a:avLst/>
          </a:prstGeom>
        </p:spPr>
      </p:pic>
    </p:spTree>
    <p:extLst>
      <p:ext uri="{BB962C8B-B14F-4D97-AF65-F5344CB8AC3E}">
        <p14:creationId xmlns:p14="http://schemas.microsoft.com/office/powerpoint/2010/main" val="643421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7876" y="1870665"/>
            <a:ext cx="5123805" cy="4064000"/>
          </a:xfrm>
        </p:spPr>
        <p:txBody>
          <a:bodyPr>
            <a:normAutofit/>
          </a:bodyPr>
          <a:lstStyle/>
          <a:p>
            <a:pPr marL="342900" indent="-342900">
              <a:buFont typeface="Arial"/>
              <a:buChar char="•"/>
            </a:pPr>
            <a:r>
              <a:rPr lang="en-US" dirty="0" smtClean="0">
                <a:latin typeface="Times New Roman"/>
                <a:cs typeface="Times New Roman"/>
              </a:rPr>
              <a:t>Recessive X-linked form of muscular dystrophy</a:t>
            </a:r>
          </a:p>
          <a:p>
            <a:pPr marL="342900" indent="-342900">
              <a:buFont typeface="Arial"/>
              <a:buChar char="•"/>
            </a:pPr>
            <a:r>
              <a:rPr lang="en-US" dirty="0" smtClean="0">
                <a:latin typeface="Times New Roman"/>
                <a:cs typeface="Times New Roman"/>
              </a:rPr>
              <a:t>Mutation in dystrophin </a:t>
            </a:r>
            <a:r>
              <a:rPr lang="en-US" dirty="0" smtClean="0">
                <a:latin typeface="Times New Roman"/>
                <a:cs typeface="Times New Roman"/>
              </a:rPr>
              <a:t>gene (Xp21)</a:t>
            </a:r>
          </a:p>
          <a:p>
            <a:pPr marL="342900" indent="-342900">
              <a:buFont typeface="Arial"/>
              <a:buChar char="•"/>
            </a:pPr>
            <a:r>
              <a:rPr lang="en-US" dirty="0" smtClean="0">
                <a:latin typeface="Times New Roman"/>
                <a:cs typeface="Times New Roman"/>
              </a:rPr>
              <a:t>Muscle degeneration, paralysis, death</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No </a:t>
            </a:r>
            <a:r>
              <a:rPr lang="en-US" dirty="0" smtClean="0">
                <a:latin typeface="Times New Roman"/>
                <a:cs typeface="Times New Roman"/>
              </a:rPr>
              <a:t>known </a:t>
            </a:r>
            <a:r>
              <a:rPr lang="en-US" dirty="0" smtClean="0">
                <a:latin typeface="Times New Roman"/>
                <a:cs typeface="Times New Roman"/>
              </a:rPr>
              <a:t>cure for </a:t>
            </a:r>
            <a:r>
              <a:rPr lang="en-US" dirty="0" smtClean="0">
                <a:latin typeface="Times New Roman"/>
                <a:cs typeface="Times New Roman"/>
              </a:rPr>
              <a:t>DMD</a:t>
            </a:r>
          </a:p>
          <a:p>
            <a:pPr marL="342900" indent="-342900">
              <a:buFont typeface="Arial"/>
              <a:buChar char="•"/>
            </a:pPr>
            <a:r>
              <a:rPr lang="en-US" dirty="0" smtClean="0">
                <a:latin typeface="Times New Roman"/>
                <a:cs typeface="Times New Roman"/>
              </a:rPr>
              <a:t>1 of 3600 male infants</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Gene therapy</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Cell-based therapy using different cell populations with myogenic potential</a:t>
            </a:r>
            <a:endParaRPr lang="en-US" dirty="0">
              <a:latin typeface="Times New Roman"/>
              <a:cs typeface="Times New Roman"/>
            </a:endParaRPr>
          </a:p>
        </p:txBody>
      </p:sp>
      <p:sp>
        <p:nvSpPr>
          <p:cNvPr id="3" name="Title 2"/>
          <p:cNvSpPr>
            <a:spLocks noGrp="1"/>
          </p:cNvSpPr>
          <p:nvPr>
            <p:ph type="ctrTitle"/>
          </p:nvPr>
        </p:nvSpPr>
        <p:spPr>
          <a:xfrm>
            <a:off x="817581" y="387196"/>
            <a:ext cx="7175351" cy="1003514"/>
          </a:xfrm>
        </p:spPr>
        <p:txBody>
          <a:bodyPr/>
          <a:lstStyle/>
          <a:p>
            <a:pPr marL="182880" indent="0" algn="ctr">
              <a:buNone/>
            </a:pPr>
            <a:r>
              <a:rPr lang="en-US" b="0" dirty="0" smtClean="0">
                <a:effectLst/>
                <a:latin typeface="Times New Roman"/>
                <a:cs typeface="Times New Roman"/>
              </a:rPr>
              <a:t>FACTS ABOUT DMD</a:t>
            </a:r>
            <a:endParaRPr lang="en-US" b="0" dirty="0">
              <a:effectLst/>
              <a:latin typeface="Times New Roman"/>
              <a:cs typeface="Times New Roman"/>
            </a:endParaRPr>
          </a:p>
        </p:txBody>
      </p:sp>
      <p:pic>
        <p:nvPicPr>
          <p:cNvPr id="4" name="Picture 3"/>
          <p:cNvPicPr>
            <a:picLocks noChangeAspect="1"/>
          </p:cNvPicPr>
          <p:nvPr/>
        </p:nvPicPr>
        <p:blipFill>
          <a:blip r:embed="rId3"/>
          <a:stretch>
            <a:fillRect/>
          </a:stretch>
        </p:blipFill>
        <p:spPr>
          <a:xfrm>
            <a:off x="5747308" y="1579172"/>
            <a:ext cx="2748764" cy="2051294"/>
          </a:xfrm>
          <a:prstGeom prst="rect">
            <a:avLst/>
          </a:prstGeom>
        </p:spPr>
      </p:pic>
      <p:pic>
        <p:nvPicPr>
          <p:cNvPr id="5" name="Picture 4"/>
          <p:cNvPicPr>
            <a:picLocks noChangeAspect="1"/>
          </p:cNvPicPr>
          <p:nvPr/>
        </p:nvPicPr>
        <p:blipFill>
          <a:blip r:embed="rId4"/>
          <a:stretch>
            <a:fillRect/>
          </a:stretch>
        </p:blipFill>
        <p:spPr>
          <a:xfrm>
            <a:off x="5778500" y="3859632"/>
            <a:ext cx="2717572" cy="2349500"/>
          </a:xfrm>
          <a:prstGeom prst="rect">
            <a:avLst/>
          </a:prstGeom>
        </p:spPr>
      </p:pic>
    </p:spTree>
    <p:extLst>
      <p:ext uri="{BB962C8B-B14F-4D97-AF65-F5344CB8AC3E}">
        <p14:creationId xmlns:p14="http://schemas.microsoft.com/office/powerpoint/2010/main" val="15422593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7107" y="1740471"/>
            <a:ext cx="7932900" cy="4194194"/>
          </a:xfrm>
        </p:spPr>
        <p:txBody>
          <a:bodyPr/>
          <a:lstStyle/>
          <a:p>
            <a:pPr marL="342900" indent="-342900">
              <a:buFont typeface="Wingdings" charset="2"/>
              <a:buChar char="§"/>
            </a:pPr>
            <a:r>
              <a:rPr lang="en-US" dirty="0" smtClean="0">
                <a:latin typeface="Times New Roman"/>
                <a:cs typeface="Times New Roman"/>
              </a:rPr>
              <a:t>Transplant </a:t>
            </a:r>
            <a:r>
              <a:rPr lang="en-US" dirty="0" smtClean="0">
                <a:latin typeface="Times New Roman"/>
                <a:cs typeface="Times New Roman"/>
              </a:rPr>
              <a:t>rejection</a:t>
            </a:r>
            <a:endParaRPr lang="en-US" dirty="0" smtClean="0">
              <a:latin typeface="Times New Roman"/>
              <a:cs typeface="Times New Roman"/>
            </a:endParaRPr>
          </a:p>
          <a:p>
            <a:pPr marL="342900" indent="-342900">
              <a:buFont typeface="Wingdings" charset="2"/>
              <a:buChar char="§"/>
            </a:pPr>
            <a:r>
              <a:rPr lang="en-US" dirty="0" smtClean="0">
                <a:latin typeface="Times New Roman"/>
                <a:cs typeface="Times New Roman"/>
              </a:rPr>
              <a:t>Rejection is caused by mismatch of Human Leukocyte Antigens (HLAs</a:t>
            </a:r>
            <a:r>
              <a:rPr lang="en-US" dirty="0" smtClean="0">
                <a:latin typeface="Times New Roman"/>
                <a:cs typeface="Times New Roman"/>
              </a:rPr>
              <a:t>)</a:t>
            </a:r>
            <a:endParaRPr lang="en-US" dirty="0" smtClean="0">
              <a:latin typeface="Times New Roman"/>
              <a:cs typeface="Times New Roman"/>
            </a:endParaRPr>
          </a:p>
          <a:p>
            <a:pPr marL="342900" indent="-342900">
              <a:buFont typeface="Wingdings" charset="2"/>
              <a:buChar char="§"/>
            </a:pPr>
            <a:r>
              <a:rPr lang="en-US" dirty="0" smtClean="0">
                <a:latin typeface="Times New Roman"/>
                <a:cs typeface="Times New Roman"/>
              </a:rPr>
              <a:t>HLA-E is a ligand of CD94/NKG2A receptors</a:t>
            </a:r>
          </a:p>
          <a:p>
            <a:pPr marL="342900" indent="-342900">
              <a:buFont typeface="Wingdings" charset="2"/>
              <a:buChar char="§"/>
            </a:pPr>
            <a:r>
              <a:rPr lang="en-US" dirty="0" smtClean="0">
                <a:latin typeface="Times New Roman"/>
                <a:cs typeface="Times New Roman"/>
              </a:rPr>
              <a:t>The interaction of HLA-E with the inhibitory CD94/NKG2A receptor results in the inhibition of NK cell and CTL dependent </a:t>
            </a:r>
            <a:r>
              <a:rPr lang="en-US" dirty="0" smtClean="0">
                <a:latin typeface="Times New Roman"/>
                <a:cs typeface="Times New Roman"/>
              </a:rPr>
              <a:t>lysis</a:t>
            </a:r>
          </a:p>
          <a:p>
            <a:pPr marL="342900" indent="-342900">
              <a:buFont typeface="Wingdings" charset="2"/>
              <a:buChar char="§"/>
            </a:pPr>
            <a:r>
              <a:rPr lang="en-US" dirty="0">
                <a:latin typeface="Times New Roman"/>
                <a:cs typeface="Times New Roman"/>
              </a:rPr>
              <a:t>HLA-E plays an important role in </a:t>
            </a:r>
            <a:r>
              <a:rPr lang="en-US" dirty="0" err="1">
                <a:latin typeface="Times New Roman"/>
                <a:cs typeface="Times New Roman"/>
              </a:rPr>
              <a:t>immunosuppressio</a:t>
            </a:r>
            <a:endParaRPr lang="en-US" dirty="0">
              <a:latin typeface="Times New Roman"/>
              <a:cs typeface="Times New Roman"/>
            </a:endParaRPr>
          </a:p>
        </p:txBody>
      </p:sp>
      <p:sp>
        <p:nvSpPr>
          <p:cNvPr id="3" name="Title 2"/>
          <p:cNvSpPr>
            <a:spLocks noGrp="1"/>
          </p:cNvSpPr>
          <p:nvPr>
            <p:ph type="ctrTitle"/>
          </p:nvPr>
        </p:nvSpPr>
        <p:spPr>
          <a:xfrm>
            <a:off x="817581" y="564478"/>
            <a:ext cx="7175351" cy="1050553"/>
          </a:xfrm>
        </p:spPr>
        <p:txBody>
          <a:bodyPr/>
          <a:lstStyle/>
          <a:p>
            <a:pPr marL="182880" indent="0" algn="ctr">
              <a:buNone/>
            </a:pPr>
            <a:r>
              <a:rPr lang="en-US" sz="4800" dirty="0" smtClean="0">
                <a:effectLst/>
                <a:latin typeface="Times New Roman"/>
                <a:cs typeface="Times New Roman"/>
              </a:rPr>
              <a:t>Cell-Based Therapy</a:t>
            </a:r>
            <a:endParaRPr lang="en-US" sz="4800" dirty="0">
              <a:effectLst/>
              <a:latin typeface="Times New Roman"/>
              <a:cs typeface="Times New Roman"/>
            </a:endParaRPr>
          </a:p>
        </p:txBody>
      </p:sp>
    </p:spTree>
    <p:extLst>
      <p:ext uri="{BB962C8B-B14F-4D97-AF65-F5344CB8AC3E}">
        <p14:creationId xmlns:p14="http://schemas.microsoft.com/office/powerpoint/2010/main" val="2741464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6338" y="2085428"/>
            <a:ext cx="7164694" cy="3849237"/>
          </a:xfrm>
        </p:spPr>
        <p:txBody>
          <a:bodyPr/>
          <a:lstStyle/>
          <a:p>
            <a:pPr marL="342900" indent="-342900">
              <a:buFont typeface="Arial"/>
              <a:buChar char="•"/>
            </a:pPr>
            <a:r>
              <a:rPr lang="en-US" dirty="0" smtClean="0">
                <a:latin typeface="Times New Roman"/>
                <a:cs typeface="Times New Roman"/>
              </a:rPr>
              <a:t>The goal of the experiment was to investigate the immunomodulating effect of HLA </a:t>
            </a:r>
            <a:r>
              <a:rPr lang="en-US" dirty="0" smtClean="0">
                <a:latin typeface="Times New Roman"/>
                <a:cs typeface="Times New Roman"/>
              </a:rPr>
              <a:t>(</a:t>
            </a:r>
            <a:r>
              <a:rPr lang="en-US" dirty="0" smtClean="0">
                <a:latin typeface="Times New Roman"/>
                <a:cs typeface="Times New Roman"/>
              </a:rPr>
              <a:t>MHC</a:t>
            </a:r>
            <a:r>
              <a:rPr lang="en-US" dirty="0" smtClean="0">
                <a:latin typeface="Times New Roman"/>
                <a:cs typeface="Times New Roman"/>
              </a:rPr>
              <a:t> </a:t>
            </a:r>
            <a:r>
              <a:rPr lang="en-US" dirty="0" smtClean="0">
                <a:latin typeface="Times New Roman"/>
                <a:cs typeface="Times New Roman"/>
              </a:rPr>
              <a:t>1b) in a xenogeneic model using placental-derived cells expressing HLA-E</a:t>
            </a:r>
          </a:p>
          <a:p>
            <a:pPr marL="342900" indent="-342900">
              <a:buFont typeface="Arial"/>
              <a:buChar char="•"/>
            </a:pPr>
            <a:r>
              <a:rPr lang="en-US" dirty="0" smtClean="0">
                <a:latin typeface="Times New Roman"/>
                <a:cs typeface="Times New Roman"/>
              </a:rPr>
              <a:t>Human placental artery-derived endothelial (hPAE) cells </a:t>
            </a:r>
            <a:r>
              <a:rPr lang="en-US" dirty="0" smtClean="0">
                <a:latin typeface="Times New Roman"/>
                <a:cs typeface="Times New Roman"/>
              </a:rPr>
              <a:t>conferral of </a:t>
            </a:r>
            <a:r>
              <a:rPr lang="en-US" dirty="0" smtClean="0">
                <a:latin typeface="Times New Roman"/>
                <a:cs typeface="Times New Roman"/>
              </a:rPr>
              <a:t>dystrophin to </a:t>
            </a:r>
            <a:r>
              <a:rPr lang="en-US" dirty="0" err="1" smtClean="0">
                <a:latin typeface="Times New Roman"/>
                <a:cs typeface="Times New Roman"/>
              </a:rPr>
              <a:t>myocytes</a:t>
            </a:r>
            <a:r>
              <a:rPr lang="en-US" dirty="0" smtClean="0">
                <a:latin typeface="Times New Roman"/>
                <a:cs typeface="Times New Roman"/>
              </a:rPr>
              <a:t> </a:t>
            </a:r>
            <a:r>
              <a:rPr lang="en-US" dirty="0" smtClean="0">
                <a:latin typeface="Times New Roman"/>
                <a:cs typeface="Times New Roman"/>
              </a:rPr>
              <a:t>in</a:t>
            </a:r>
            <a:r>
              <a:rPr lang="en-US" dirty="0" smtClean="0">
                <a:latin typeface="Times New Roman"/>
                <a:cs typeface="Times New Roman"/>
              </a:rPr>
              <a:t> </a:t>
            </a:r>
            <a:r>
              <a:rPr lang="en-US" dirty="0" smtClean="0">
                <a:latin typeface="Times New Roman"/>
                <a:cs typeface="Times New Roman"/>
              </a:rPr>
              <a:t>immunocompetent mdx mice, a model of </a:t>
            </a:r>
            <a:r>
              <a:rPr lang="en-US" dirty="0" smtClean="0">
                <a:latin typeface="Times New Roman"/>
                <a:cs typeface="Times New Roman"/>
              </a:rPr>
              <a:t>DMD.</a:t>
            </a:r>
            <a:endParaRPr lang="en-US" dirty="0" smtClean="0">
              <a:latin typeface="Times New Roman"/>
              <a:cs typeface="Times New Roman"/>
            </a:endParaRPr>
          </a:p>
          <a:p>
            <a:endParaRPr lang="en-US" dirty="0" smtClean="0">
              <a:latin typeface="Times New Roman"/>
              <a:cs typeface="Times New Roman"/>
            </a:endParaRPr>
          </a:p>
          <a:p>
            <a:endParaRPr lang="en-US" dirty="0" smtClean="0">
              <a:latin typeface="Times New Roman"/>
              <a:cs typeface="Times New Roman"/>
            </a:endParaRPr>
          </a:p>
        </p:txBody>
      </p:sp>
      <p:sp>
        <p:nvSpPr>
          <p:cNvPr id="3" name="Title 2"/>
          <p:cNvSpPr>
            <a:spLocks noGrp="1"/>
          </p:cNvSpPr>
          <p:nvPr>
            <p:ph type="ctrTitle"/>
          </p:nvPr>
        </p:nvSpPr>
        <p:spPr>
          <a:xfrm>
            <a:off x="817581" y="705596"/>
            <a:ext cx="7726748" cy="1066234"/>
          </a:xfrm>
        </p:spPr>
        <p:txBody>
          <a:bodyPr/>
          <a:lstStyle/>
          <a:p>
            <a:pPr marL="182880" indent="0" algn="ctr">
              <a:buNone/>
            </a:pPr>
            <a:r>
              <a:rPr lang="en-US" sz="4400" dirty="0" smtClean="0">
                <a:effectLst/>
                <a:latin typeface="Times New Roman"/>
                <a:cs typeface="Times New Roman"/>
              </a:rPr>
              <a:t>Experimental Objective</a:t>
            </a:r>
            <a:endParaRPr lang="en-US" sz="4400" dirty="0">
              <a:effectLst/>
              <a:latin typeface="Times New Roman"/>
              <a:cs typeface="Times New Roman"/>
            </a:endParaRPr>
          </a:p>
        </p:txBody>
      </p:sp>
    </p:spTree>
    <p:extLst>
      <p:ext uri="{BB962C8B-B14F-4D97-AF65-F5344CB8AC3E}">
        <p14:creationId xmlns:p14="http://schemas.microsoft.com/office/powerpoint/2010/main" val="3394685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62272" y="1850229"/>
            <a:ext cx="7587736" cy="4084435"/>
          </a:xfrm>
        </p:spPr>
        <p:txBody>
          <a:bodyPr/>
          <a:lstStyle/>
          <a:p>
            <a:pPr marL="342900" indent="-342900">
              <a:buFont typeface="Arial"/>
              <a:buChar char="•"/>
            </a:pPr>
            <a:r>
              <a:rPr lang="en-US" dirty="0" smtClean="0">
                <a:latin typeface="Times New Roman"/>
                <a:cs typeface="Times New Roman"/>
              </a:rPr>
              <a:t>Derivation of hPAE </a:t>
            </a:r>
            <a:r>
              <a:rPr lang="en-US" dirty="0" smtClean="0">
                <a:latin typeface="Times New Roman"/>
                <a:cs typeface="Times New Roman"/>
              </a:rPr>
              <a:t>cells from placental arteries</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Expression of HLA-E in hPAE </a:t>
            </a:r>
            <a:r>
              <a:rPr lang="en-US" dirty="0" smtClean="0">
                <a:latin typeface="Times New Roman"/>
                <a:cs typeface="Times New Roman"/>
              </a:rPr>
              <a:t>cells by cytokine</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Myogenic induction </a:t>
            </a:r>
            <a:r>
              <a:rPr lang="en-US" dirty="0" smtClean="0">
                <a:latin typeface="Times New Roman"/>
                <a:cs typeface="Times New Roman"/>
              </a:rPr>
              <a:t>of hPAE </a:t>
            </a:r>
            <a:r>
              <a:rPr lang="en-US" dirty="0" smtClean="0">
                <a:latin typeface="Times New Roman"/>
                <a:cs typeface="Times New Roman"/>
              </a:rPr>
              <a:t>cells in </a:t>
            </a:r>
            <a:r>
              <a:rPr lang="en-US" i="1" dirty="0" smtClean="0">
                <a:latin typeface="Times New Roman"/>
                <a:cs typeface="Times New Roman"/>
              </a:rPr>
              <a:t>vitro </a:t>
            </a:r>
            <a:r>
              <a:rPr lang="en-US" dirty="0" smtClean="0">
                <a:latin typeface="Times New Roman"/>
                <a:cs typeface="Times New Roman"/>
              </a:rPr>
              <a:t>labeled with EGFP</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Direct implantation of hPAE cells into immunocompetent BALB/c mice</a:t>
            </a:r>
          </a:p>
          <a:p>
            <a:pPr marL="342900" indent="-342900">
              <a:buFont typeface="Arial"/>
              <a:buChar char="•"/>
            </a:pPr>
            <a:r>
              <a:rPr lang="en-US" dirty="0" smtClean="0">
                <a:latin typeface="Times New Roman"/>
                <a:cs typeface="Times New Roman"/>
              </a:rPr>
              <a:t>Inhibition of HLA-E by </a:t>
            </a:r>
            <a:r>
              <a:rPr lang="en-US" dirty="0" err="1" smtClean="0">
                <a:latin typeface="Times New Roman"/>
                <a:cs typeface="Times New Roman"/>
              </a:rPr>
              <a:t>siRNA</a:t>
            </a:r>
            <a:endParaRPr lang="en-US" dirty="0" smtClean="0">
              <a:latin typeface="Times New Roman"/>
              <a:cs typeface="Times New Roman"/>
            </a:endParaRPr>
          </a:p>
          <a:p>
            <a:pPr marL="342900" indent="-342900">
              <a:buFont typeface="Arial"/>
              <a:buChar char="•"/>
            </a:pPr>
            <a:r>
              <a:rPr lang="en-US" dirty="0" smtClean="0">
                <a:latin typeface="Times New Roman"/>
                <a:cs typeface="Times New Roman"/>
              </a:rPr>
              <a:t>Conferral of human </a:t>
            </a:r>
            <a:r>
              <a:rPr lang="en-US" dirty="0" err="1" smtClean="0">
                <a:latin typeface="Times New Roman"/>
                <a:cs typeface="Times New Roman"/>
              </a:rPr>
              <a:t>dystrophin</a:t>
            </a:r>
            <a:r>
              <a:rPr lang="en-US" dirty="0" smtClean="0">
                <a:latin typeface="Times New Roman"/>
                <a:cs typeface="Times New Roman"/>
              </a:rPr>
              <a:t> by cell implantation in the mdx mouse</a:t>
            </a:r>
          </a:p>
          <a:p>
            <a:endParaRPr lang="en-US" dirty="0" smtClean="0"/>
          </a:p>
        </p:txBody>
      </p:sp>
      <p:sp>
        <p:nvSpPr>
          <p:cNvPr id="3" name="Title 2"/>
          <p:cNvSpPr>
            <a:spLocks noGrp="1"/>
          </p:cNvSpPr>
          <p:nvPr>
            <p:ph type="ctrTitle"/>
          </p:nvPr>
        </p:nvSpPr>
        <p:spPr>
          <a:xfrm>
            <a:off x="454653" y="564478"/>
            <a:ext cx="8246454" cy="1019193"/>
          </a:xfrm>
        </p:spPr>
        <p:txBody>
          <a:bodyPr/>
          <a:lstStyle/>
          <a:p>
            <a:pPr marL="182880" indent="0" algn="ctr">
              <a:buNone/>
            </a:pPr>
            <a:r>
              <a:rPr lang="en-US" sz="4000" dirty="0" smtClean="0">
                <a:effectLst/>
                <a:latin typeface="Times New Roman"/>
                <a:cs typeface="Times New Roman"/>
              </a:rPr>
              <a:t>Experimental Design/Results</a:t>
            </a:r>
            <a:endParaRPr lang="en-US" sz="4000" dirty="0">
              <a:effectLst/>
              <a:latin typeface="Times New Roman"/>
              <a:cs typeface="Times New Roman"/>
            </a:endParaRPr>
          </a:p>
        </p:txBody>
      </p:sp>
    </p:spTree>
    <p:extLst>
      <p:ext uri="{BB962C8B-B14F-4D97-AF65-F5344CB8AC3E}">
        <p14:creationId xmlns:p14="http://schemas.microsoft.com/office/powerpoint/2010/main" val="2039682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042" y="1599350"/>
            <a:ext cx="7607621" cy="1835755"/>
          </a:xfrm>
        </p:spPr>
        <p:txBody>
          <a:bodyPr/>
          <a:lstStyle/>
          <a:p>
            <a:pPr marL="342900" indent="-342900">
              <a:buClrTx/>
              <a:buSzPct val="100000"/>
              <a:buFont typeface="Arial"/>
              <a:buChar char="•"/>
            </a:pPr>
            <a:endParaRPr lang="en-US" dirty="0" smtClean="0">
              <a:latin typeface="Times New Roman"/>
              <a:cs typeface="Times New Roman"/>
            </a:endParaRPr>
          </a:p>
          <a:p>
            <a:pPr marL="342900" indent="-342900">
              <a:buClrTx/>
              <a:buSzPct val="100000"/>
              <a:buFont typeface="Arial"/>
              <a:buChar char="•"/>
            </a:pPr>
            <a:r>
              <a:rPr lang="en-US" dirty="0" smtClean="0">
                <a:latin typeface="Times New Roman"/>
                <a:cs typeface="Times New Roman"/>
              </a:rPr>
              <a:t>Almost all cells were positive for the endothelial marker CD31</a:t>
            </a:r>
          </a:p>
          <a:p>
            <a:pPr marL="342900" indent="-342900">
              <a:buClrTx/>
              <a:buSzPct val="100000"/>
              <a:buFont typeface="Arial"/>
              <a:buChar char="•"/>
            </a:pPr>
            <a:endParaRPr lang="en-US" dirty="0" smtClean="0">
              <a:latin typeface="Times New Roman"/>
              <a:cs typeface="Times New Roman"/>
            </a:endParaRPr>
          </a:p>
          <a:p>
            <a:pPr marL="342900" indent="-342900">
              <a:buClrTx/>
              <a:buSzPct val="100000"/>
              <a:buFont typeface="Arial"/>
              <a:buChar char="•"/>
            </a:pPr>
            <a:r>
              <a:rPr lang="en-US" dirty="0" smtClean="0">
                <a:latin typeface="Times New Roman"/>
                <a:cs typeface="Times New Roman"/>
              </a:rPr>
              <a:t>RT-PCR also revealed that the cells were of endothelial origin</a:t>
            </a:r>
            <a:endParaRPr lang="en-US" dirty="0">
              <a:latin typeface="Times New Roman"/>
              <a:cs typeface="Times New Roman"/>
            </a:endParaRPr>
          </a:p>
        </p:txBody>
      </p:sp>
      <p:sp>
        <p:nvSpPr>
          <p:cNvPr id="3" name="Title 2"/>
          <p:cNvSpPr>
            <a:spLocks noGrp="1"/>
          </p:cNvSpPr>
          <p:nvPr>
            <p:ph type="ctrTitle"/>
          </p:nvPr>
        </p:nvSpPr>
        <p:spPr>
          <a:xfrm>
            <a:off x="533041" y="658556"/>
            <a:ext cx="7964255" cy="940795"/>
          </a:xfrm>
        </p:spPr>
        <p:txBody>
          <a:bodyPr/>
          <a:lstStyle/>
          <a:p>
            <a:pPr marL="182880" indent="0" algn="ctr">
              <a:buNone/>
            </a:pPr>
            <a:r>
              <a:rPr lang="en-US" sz="4000" dirty="0" smtClean="0">
                <a:effectLst/>
                <a:latin typeface="Times New Roman"/>
                <a:cs typeface="Times New Roman"/>
              </a:rPr>
              <a:t>Derivation of hPAE cells</a:t>
            </a:r>
            <a:endParaRPr lang="en-US" sz="4000" dirty="0">
              <a:effectLst/>
              <a:latin typeface="Times New Roman"/>
              <a:cs typeface="Times New Roman"/>
            </a:endParaRPr>
          </a:p>
        </p:txBody>
      </p:sp>
      <p:pic>
        <p:nvPicPr>
          <p:cNvPr id="4" name="Picture 3"/>
          <p:cNvPicPr>
            <a:picLocks noChangeAspect="1"/>
          </p:cNvPicPr>
          <p:nvPr/>
        </p:nvPicPr>
        <p:blipFill>
          <a:blip r:embed="rId2"/>
          <a:stretch>
            <a:fillRect/>
          </a:stretch>
        </p:blipFill>
        <p:spPr>
          <a:xfrm>
            <a:off x="533041" y="3923508"/>
            <a:ext cx="3797791" cy="2458298"/>
          </a:xfrm>
          <a:prstGeom prst="rect">
            <a:avLst/>
          </a:prstGeom>
        </p:spPr>
      </p:pic>
      <p:pic>
        <p:nvPicPr>
          <p:cNvPr id="5" name="Picture 4"/>
          <p:cNvPicPr>
            <a:picLocks noChangeAspect="1"/>
          </p:cNvPicPr>
          <p:nvPr/>
        </p:nvPicPr>
        <p:blipFill>
          <a:blip r:embed="rId3"/>
          <a:stretch>
            <a:fillRect/>
          </a:stretch>
        </p:blipFill>
        <p:spPr>
          <a:xfrm>
            <a:off x="4819272" y="3923507"/>
            <a:ext cx="3853117" cy="2458299"/>
          </a:xfrm>
          <a:prstGeom prst="rect">
            <a:avLst/>
          </a:prstGeom>
        </p:spPr>
      </p:pic>
    </p:spTree>
    <p:extLst>
      <p:ext uri="{BB962C8B-B14F-4D97-AF65-F5344CB8AC3E}">
        <p14:creationId xmlns:p14="http://schemas.microsoft.com/office/powerpoint/2010/main" val="15679286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74140" y="1332793"/>
            <a:ext cx="4311357" cy="4954850"/>
          </a:xfrm>
        </p:spPr>
        <p:txBody>
          <a:bodyPr/>
          <a:lstStyle/>
          <a:p>
            <a:pPr>
              <a:buClrTx/>
              <a:buSzPct val="100000"/>
            </a:pPr>
            <a:r>
              <a:rPr lang="en-US" u="sng" dirty="0" smtClean="0">
                <a:latin typeface="Times New Roman"/>
                <a:cs typeface="Times New Roman"/>
              </a:rPr>
              <a:t>Exposure of hPAE to cytokines</a:t>
            </a:r>
          </a:p>
          <a:p>
            <a:pPr marL="457200" indent="-457200">
              <a:buClrTx/>
              <a:buSzPct val="100000"/>
              <a:buFont typeface="+mj-lt"/>
              <a:buAutoNum type="alphaUcPeriod"/>
            </a:pPr>
            <a:r>
              <a:rPr lang="en-US" sz="2000" dirty="0" smtClean="0">
                <a:latin typeface="Times New Roman"/>
                <a:cs typeface="Times New Roman"/>
              </a:rPr>
              <a:t>Transcriptional level</a:t>
            </a:r>
          </a:p>
          <a:p>
            <a:pPr marL="457200" indent="-457200">
              <a:buClrTx/>
              <a:buSzPct val="100000"/>
              <a:buFont typeface="+mj-lt"/>
              <a:buAutoNum type="alphaUcPeriod"/>
            </a:pPr>
            <a:endParaRPr lang="en-US" sz="2000" dirty="0" smtClean="0">
              <a:latin typeface="Times New Roman"/>
              <a:cs typeface="Times New Roman"/>
            </a:endParaRPr>
          </a:p>
          <a:p>
            <a:pPr marL="457200" indent="-457200">
              <a:buClrTx/>
              <a:buSzPct val="100000"/>
              <a:buFont typeface="+mj-lt"/>
              <a:buAutoNum type="alphaUcPeriod"/>
            </a:pPr>
            <a:r>
              <a:rPr lang="en-US" sz="2000" dirty="0" smtClean="0">
                <a:latin typeface="Times New Roman"/>
                <a:cs typeface="Times New Roman"/>
              </a:rPr>
              <a:t>HLA-E localization in cytoplasm</a:t>
            </a:r>
          </a:p>
          <a:p>
            <a:pPr marL="457200" indent="-457200">
              <a:buClrTx/>
              <a:buSzPct val="100000"/>
              <a:buFont typeface="+mj-lt"/>
              <a:buAutoNum type="alphaUcPeriod"/>
            </a:pPr>
            <a:endParaRPr lang="en-US" sz="2000" dirty="0" smtClean="0">
              <a:latin typeface="Times New Roman"/>
              <a:cs typeface="Times New Roman"/>
            </a:endParaRPr>
          </a:p>
          <a:p>
            <a:pPr marL="457200" indent="-457200">
              <a:buClrTx/>
              <a:buSzPct val="100000"/>
              <a:buFont typeface="+mj-lt"/>
              <a:buAutoNum type="alphaUcPeriod"/>
            </a:pPr>
            <a:r>
              <a:rPr lang="en-US" sz="2000" dirty="0" smtClean="0">
                <a:latin typeface="Times New Roman"/>
                <a:cs typeface="Times New Roman"/>
              </a:rPr>
              <a:t>Western blot using anti-HLA-E specific monoclonal </a:t>
            </a:r>
            <a:r>
              <a:rPr lang="en-US" sz="2000" dirty="0" err="1" smtClean="0">
                <a:latin typeface="Times New Roman"/>
                <a:cs typeface="Times New Roman"/>
              </a:rPr>
              <a:t>Ab</a:t>
            </a:r>
            <a:r>
              <a:rPr lang="en-US" sz="2000" dirty="0" smtClean="0">
                <a:latin typeface="Times New Roman"/>
                <a:cs typeface="Times New Roman"/>
              </a:rPr>
              <a:t> shows a single discrete band at 42 </a:t>
            </a:r>
            <a:r>
              <a:rPr lang="en-US" sz="2000" dirty="0" err="1" smtClean="0">
                <a:latin typeface="Times New Roman"/>
                <a:cs typeface="Times New Roman"/>
              </a:rPr>
              <a:t>kDa</a:t>
            </a:r>
            <a:endParaRPr lang="en-US" sz="2000" dirty="0">
              <a:latin typeface="Times New Roman"/>
              <a:cs typeface="Times New Roman"/>
            </a:endParaRPr>
          </a:p>
          <a:p>
            <a:pPr marL="457200" indent="-457200">
              <a:buClrTx/>
              <a:buSzPct val="100000"/>
              <a:buFont typeface="+mj-lt"/>
              <a:buAutoNum type="alphaUcPeriod"/>
            </a:pPr>
            <a:endParaRPr lang="en-US" sz="2000" dirty="0">
              <a:latin typeface="Times New Roman"/>
              <a:cs typeface="Times New Roman"/>
            </a:endParaRPr>
          </a:p>
          <a:p>
            <a:pPr marL="457200" indent="-457200">
              <a:buClrTx/>
              <a:buSzPct val="100000"/>
              <a:buFont typeface="+mj-lt"/>
              <a:buAutoNum type="alphaUcPeriod"/>
            </a:pPr>
            <a:r>
              <a:rPr lang="en-US" sz="2000" dirty="0" smtClean="0">
                <a:latin typeface="Times New Roman"/>
                <a:cs typeface="Times New Roman"/>
              </a:rPr>
              <a:t>Immunoprecipitation analysis of cell supernatant showed a single band at 37 </a:t>
            </a:r>
            <a:r>
              <a:rPr lang="en-US" sz="2000" dirty="0" err="1" smtClean="0">
                <a:latin typeface="Times New Roman"/>
                <a:cs typeface="Times New Roman"/>
              </a:rPr>
              <a:t>kDa</a:t>
            </a:r>
            <a:r>
              <a:rPr lang="en-US" sz="2000" dirty="0" smtClean="0">
                <a:latin typeface="Times New Roman"/>
                <a:cs typeface="Times New Roman"/>
              </a:rPr>
              <a:t>, consistent with soluble HLA-E protein.</a:t>
            </a:r>
          </a:p>
          <a:p>
            <a:pPr marL="457200" indent="-457200">
              <a:buClrTx/>
              <a:buSzPct val="100000"/>
              <a:buFont typeface="+mj-lt"/>
              <a:buAutoNum type="alphaUcPeriod"/>
            </a:pPr>
            <a:endParaRPr lang="en-US" sz="2000" dirty="0">
              <a:latin typeface="Times New Roman"/>
              <a:cs typeface="Times New Roman"/>
            </a:endParaRPr>
          </a:p>
        </p:txBody>
      </p:sp>
      <p:sp>
        <p:nvSpPr>
          <p:cNvPr id="3" name="Title 2"/>
          <p:cNvSpPr>
            <a:spLocks noGrp="1"/>
          </p:cNvSpPr>
          <p:nvPr>
            <p:ph type="ctrTitle"/>
          </p:nvPr>
        </p:nvSpPr>
        <p:spPr>
          <a:xfrm>
            <a:off x="423297" y="423359"/>
            <a:ext cx="8215098" cy="909434"/>
          </a:xfrm>
        </p:spPr>
        <p:txBody>
          <a:bodyPr/>
          <a:lstStyle/>
          <a:p>
            <a:pPr marL="182880" indent="0" algn="ctr">
              <a:buNone/>
            </a:pPr>
            <a:r>
              <a:rPr lang="en-US" sz="3200" dirty="0" smtClean="0">
                <a:effectLst/>
                <a:latin typeface="Times New Roman"/>
                <a:cs typeface="Times New Roman"/>
              </a:rPr>
              <a:t>Expression of HLA-E in hPAE Cells</a:t>
            </a:r>
            <a:endParaRPr lang="en-US" sz="3200" dirty="0">
              <a:effectLst/>
              <a:latin typeface="Times New Roman"/>
              <a:cs typeface="Times New Roman"/>
            </a:endParaRPr>
          </a:p>
        </p:txBody>
      </p:sp>
      <p:pic>
        <p:nvPicPr>
          <p:cNvPr id="4" name="Picture 3"/>
          <p:cNvPicPr>
            <a:picLocks noChangeAspect="1"/>
          </p:cNvPicPr>
          <p:nvPr/>
        </p:nvPicPr>
        <p:blipFill>
          <a:blip r:embed="rId3"/>
          <a:stretch>
            <a:fillRect/>
          </a:stretch>
        </p:blipFill>
        <p:spPr>
          <a:xfrm>
            <a:off x="4985498" y="1332793"/>
            <a:ext cx="3915226" cy="5080291"/>
          </a:xfrm>
          <a:prstGeom prst="rect">
            <a:avLst/>
          </a:prstGeom>
        </p:spPr>
      </p:pic>
    </p:spTree>
    <p:extLst>
      <p:ext uri="{BB962C8B-B14F-4D97-AF65-F5344CB8AC3E}">
        <p14:creationId xmlns:p14="http://schemas.microsoft.com/office/powerpoint/2010/main" val="2695382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7363" y="1505271"/>
            <a:ext cx="4734656" cy="4746295"/>
          </a:xfrm>
        </p:spPr>
        <p:txBody>
          <a:bodyPr>
            <a:normAutofit/>
          </a:bodyPr>
          <a:lstStyle/>
          <a:p>
            <a:pPr>
              <a:buClrTx/>
              <a:buSzPct val="100000"/>
            </a:pPr>
            <a:r>
              <a:rPr lang="en-US" sz="2000" u="sng" dirty="0" smtClean="0">
                <a:solidFill>
                  <a:srgbClr val="000000"/>
                </a:solidFill>
                <a:latin typeface="Times New Roman"/>
                <a:cs typeface="Times New Roman"/>
              </a:rPr>
              <a:t>Differentiation of hPAE into skeletal muscle</a:t>
            </a:r>
            <a:endParaRPr lang="en-US" sz="2000" dirty="0">
              <a:solidFill>
                <a:srgbClr val="000000"/>
              </a:solidFill>
              <a:latin typeface="Times New Roman"/>
              <a:cs typeface="Times New Roman"/>
            </a:endParaRPr>
          </a:p>
          <a:p>
            <a:pPr marL="457200" indent="-457200">
              <a:buClrTx/>
              <a:buSzPct val="100000"/>
              <a:buFont typeface="+mj-lt"/>
              <a:buAutoNum type="alphaUcPeriod"/>
            </a:pPr>
            <a:r>
              <a:rPr lang="en-US" sz="2000" dirty="0" smtClean="0">
                <a:solidFill>
                  <a:srgbClr val="000000"/>
                </a:solidFill>
                <a:latin typeface="Times New Roman"/>
                <a:cs typeface="Times New Roman"/>
              </a:rPr>
              <a:t>Myogenic differentiation of hPAE cells</a:t>
            </a:r>
          </a:p>
          <a:p>
            <a:pPr marL="457200" indent="-457200">
              <a:buClrTx/>
              <a:buSzPct val="100000"/>
              <a:buFont typeface="+mj-lt"/>
              <a:buAutoNum type="alphaUcPeriod"/>
            </a:pPr>
            <a:endParaRPr lang="en-US" sz="2000" dirty="0">
              <a:solidFill>
                <a:srgbClr val="000000"/>
              </a:solidFill>
              <a:latin typeface="Times New Roman"/>
              <a:cs typeface="Times New Roman"/>
            </a:endParaRPr>
          </a:p>
          <a:p>
            <a:pPr marL="457200" indent="-457200">
              <a:buClrTx/>
              <a:buSzPct val="100000"/>
              <a:buFont typeface="+mj-lt"/>
              <a:buAutoNum type="alphaUcPeriod"/>
            </a:pPr>
            <a:r>
              <a:rPr lang="en-US" sz="2000" dirty="0" smtClean="0">
                <a:solidFill>
                  <a:srgbClr val="000000"/>
                </a:solidFill>
                <a:latin typeface="Times New Roman"/>
                <a:cs typeface="Times New Roman"/>
              </a:rPr>
              <a:t>Expression of myogenic markers</a:t>
            </a:r>
          </a:p>
          <a:p>
            <a:pPr marL="457200" indent="-457200">
              <a:buClrTx/>
              <a:buSzPct val="100000"/>
              <a:buFont typeface="+mj-lt"/>
              <a:buAutoNum type="alphaUcPeriod"/>
            </a:pPr>
            <a:endParaRPr lang="en-US" sz="2000" dirty="0">
              <a:solidFill>
                <a:srgbClr val="000000"/>
              </a:solidFill>
              <a:latin typeface="Times New Roman"/>
              <a:cs typeface="Times New Roman"/>
            </a:endParaRPr>
          </a:p>
          <a:p>
            <a:pPr marL="457200" indent="-457200">
              <a:buClrTx/>
              <a:buSzPct val="100000"/>
              <a:buFont typeface="+mj-lt"/>
              <a:buAutoNum type="alphaUcPeriod"/>
            </a:pPr>
            <a:r>
              <a:rPr lang="en-US" sz="2000" dirty="0" smtClean="0">
                <a:solidFill>
                  <a:srgbClr val="000000"/>
                </a:solidFill>
                <a:latin typeface="Times New Roman"/>
                <a:cs typeface="Times New Roman"/>
              </a:rPr>
              <a:t>Expression of myosin heavy chain</a:t>
            </a:r>
          </a:p>
          <a:p>
            <a:pPr marL="457200" indent="-457200">
              <a:buClrTx/>
              <a:buSzPct val="100000"/>
              <a:buFont typeface="+mj-lt"/>
              <a:buAutoNum type="alphaUcPeriod"/>
            </a:pPr>
            <a:endParaRPr lang="en-US" sz="2000" dirty="0">
              <a:solidFill>
                <a:srgbClr val="000000"/>
              </a:solidFill>
              <a:latin typeface="Times New Roman"/>
              <a:cs typeface="Times New Roman"/>
            </a:endParaRPr>
          </a:p>
          <a:p>
            <a:pPr marL="457200" indent="-457200">
              <a:buClrTx/>
              <a:buSzPct val="100000"/>
              <a:buFont typeface="+mj-lt"/>
              <a:buAutoNum type="alphaUcPeriod"/>
            </a:pPr>
            <a:r>
              <a:rPr lang="en-US" sz="2000" dirty="0" smtClean="0">
                <a:solidFill>
                  <a:srgbClr val="000000"/>
                </a:solidFill>
                <a:latin typeface="Times New Roman"/>
                <a:cs typeface="Times New Roman"/>
              </a:rPr>
              <a:t>Quantitative analysis of myosin</a:t>
            </a:r>
          </a:p>
          <a:p>
            <a:pPr marL="457200" indent="-457200">
              <a:buClrTx/>
              <a:buSzPct val="100000"/>
              <a:buFont typeface="+mj-lt"/>
              <a:buAutoNum type="alphaUcPeriod"/>
            </a:pPr>
            <a:endParaRPr lang="en-US" sz="2000" dirty="0">
              <a:solidFill>
                <a:srgbClr val="000000"/>
              </a:solidFill>
              <a:latin typeface="Times New Roman"/>
              <a:cs typeface="Times New Roman"/>
            </a:endParaRPr>
          </a:p>
          <a:p>
            <a:pPr marL="457200" indent="-457200">
              <a:buClrTx/>
              <a:buSzPct val="100000"/>
              <a:buFont typeface="+mj-lt"/>
              <a:buAutoNum type="alphaUcPeriod"/>
            </a:pPr>
            <a:r>
              <a:rPr lang="en-US" sz="2000" dirty="0" err="1" smtClean="0">
                <a:solidFill>
                  <a:srgbClr val="000000"/>
                </a:solidFill>
                <a:latin typeface="Times New Roman"/>
                <a:cs typeface="Times New Roman"/>
              </a:rPr>
              <a:t>Myogenesis</a:t>
            </a:r>
            <a:r>
              <a:rPr lang="en-US" sz="2000" dirty="0" smtClean="0">
                <a:solidFill>
                  <a:srgbClr val="000000"/>
                </a:solidFill>
                <a:latin typeface="Times New Roman"/>
                <a:cs typeface="Times New Roman"/>
              </a:rPr>
              <a:t> of hPAE cells analyzed by RT-PCR with primers that amplify myogenic gene but not that of mouse</a:t>
            </a:r>
          </a:p>
          <a:p>
            <a:pPr>
              <a:buClrTx/>
            </a:pPr>
            <a:endParaRPr lang="en-US" dirty="0" smtClean="0">
              <a:solidFill>
                <a:srgbClr val="000000"/>
              </a:solidFill>
              <a:latin typeface="Times New Roman"/>
              <a:cs typeface="Times New Roman"/>
            </a:endParaRPr>
          </a:p>
          <a:p>
            <a:pPr marL="457200" indent="-457200">
              <a:buClrTx/>
              <a:buFont typeface="+mj-lt"/>
              <a:buAutoNum type="alphaUcPeriod"/>
            </a:pPr>
            <a:endParaRPr lang="en-US" dirty="0">
              <a:solidFill>
                <a:srgbClr val="000000"/>
              </a:solidFill>
            </a:endParaRPr>
          </a:p>
          <a:p>
            <a:pPr marL="457200" indent="-457200">
              <a:buClrTx/>
              <a:buFont typeface="+mj-lt"/>
              <a:buAutoNum type="alphaUcPeriod"/>
            </a:pPr>
            <a:endParaRPr lang="en-US" dirty="0" smtClean="0">
              <a:solidFill>
                <a:srgbClr val="000000"/>
              </a:solidFill>
            </a:endParaRPr>
          </a:p>
        </p:txBody>
      </p:sp>
      <p:sp>
        <p:nvSpPr>
          <p:cNvPr id="3" name="Title 2"/>
          <p:cNvSpPr>
            <a:spLocks noGrp="1"/>
          </p:cNvSpPr>
          <p:nvPr>
            <p:ph type="ctrTitle"/>
          </p:nvPr>
        </p:nvSpPr>
        <p:spPr>
          <a:xfrm>
            <a:off x="517363" y="454718"/>
            <a:ext cx="8262131" cy="909434"/>
          </a:xfrm>
        </p:spPr>
        <p:txBody>
          <a:bodyPr/>
          <a:lstStyle/>
          <a:p>
            <a:pPr marL="182880" indent="0" algn="ctr">
              <a:buNone/>
            </a:pPr>
            <a:r>
              <a:rPr lang="en-US" sz="3200" dirty="0">
                <a:effectLst/>
                <a:latin typeface="Times New Roman"/>
                <a:cs typeface="Times New Roman"/>
              </a:rPr>
              <a:t>Myogenic induction of hPAE cells </a:t>
            </a:r>
            <a:r>
              <a:rPr lang="en-US" sz="3200" i="1" dirty="0" smtClean="0">
                <a:effectLst/>
                <a:latin typeface="Times New Roman"/>
                <a:cs typeface="Times New Roman"/>
              </a:rPr>
              <a:t>in vi</a:t>
            </a:r>
            <a:r>
              <a:rPr lang="en-US" sz="3600" i="1" dirty="0" smtClean="0">
                <a:effectLst/>
                <a:latin typeface="Times New Roman"/>
                <a:cs typeface="Times New Roman"/>
              </a:rPr>
              <a:t>tro</a:t>
            </a:r>
            <a:endParaRPr lang="en-US" sz="3600" dirty="0">
              <a:latin typeface="Times New Roman"/>
              <a:cs typeface="Times New Roman"/>
            </a:endParaRPr>
          </a:p>
        </p:txBody>
      </p:sp>
      <p:pic>
        <p:nvPicPr>
          <p:cNvPr id="4" name="Picture 3"/>
          <p:cNvPicPr>
            <a:picLocks noChangeAspect="1"/>
          </p:cNvPicPr>
          <p:nvPr/>
        </p:nvPicPr>
        <p:blipFill>
          <a:blip r:embed="rId3"/>
          <a:stretch>
            <a:fillRect/>
          </a:stretch>
        </p:blipFill>
        <p:spPr>
          <a:xfrm>
            <a:off x="5252018" y="1505271"/>
            <a:ext cx="3715607" cy="4429393"/>
          </a:xfrm>
          <a:prstGeom prst="rect">
            <a:avLst/>
          </a:prstGeom>
          <a:solidFill>
            <a:schemeClr val="accent1"/>
          </a:solidFill>
        </p:spPr>
      </p:pic>
    </p:spTree>
    <p:extLst>
      <p:ext uri="{BB962C8B-B14F-4D97-AF65-F5344CB8AC3E}">
        <p14:creationId xmlns:p14="http://schemas.microsoft.com/office/powerpoint/2010/main" val="42935807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6692</TotalTime>
  <Words>1716</Words>
  <Application>Microsoft Macintosh PowerPoint</Application>
  <PresentationFormat>On-screen Show (4:3)</PresentationFormat>
  <Paragraphs>142</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Dystrophin conferral using human endothelium expressing HLA-E in the non-immunosuppressive murine model of Duchenne muscular dystrophy.  Author(s): Chang-Hao et al  </vt:lpstr>
      <vt:lpstr>OVERVIEW</vt:lpstr>
      <vt:lpstr>FACTS ABOUT DMD</vt:lpstr>
      <vt:lpstr>Cell-Based Therapy</vt:lpstr>
      <vt:lpstr>Experimental Objective</vt:lpstr>
      <vt:lpstr>Experimental Design/Results</vt:lpstr>
      <vt:lpstr>Derivation of hPAE cells</vt:lpstr>
      <vt:lpstr>Expression of HLA-E in hPAE Cells</vt:lpstr>
      <vt:lpstr>Myogenic induction of hPAE cells in vitro</vt:lpstr>
      <vt:lpstr>Implantation of hPAE cells into BALB/c mice</vt:lpstr>
      <vt:lpstr>Implantation of hPAE cells into BALB/c mice</vt:lpstr>
      <vt:lpstr>Expression of HLA-E by hPAE cells in vivo</vt:lpstr>
      <vt:lpstr>hPAE cells generate muscle tissue in vivo</vt:lpstr>
      <vt:lpstr>Inhibition of HLA-E by siRNA in hPAE cells</vt:lpstr>
      <vt:lpstr>Inhibition of HLA-E by siRNA in hPAE cells</vt:lpstr>
      <vt:lpstr>Inhibition of HLA-E by siRNA in hPAE cells</vt:lpstr>
      <vt:lpstr>Inhibition of HLA-E by siRNA in hPAE cells in vitro</vt:lpstr>
      <vt:lpstr>Conferral of human dystrophin by cell implantation in the mdx mouse</vt:lpstr>
      <vt:lpstr>Summary</vt:lpstr>
      <vt:lpstr>Future Research</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Dystrophin conferral using human endothelium expressing HLA-E in the non-immunosuppressive murine model of Duchenne muscular dystrophy.  Author(s): Chang-Hao et al  </dc:title>
  <dc:creator>Nsikak Ekanem</dc:creator>
  <cp:lastModifiedBy>Nsikak Ekanem</cp:lastModifiedBy>
  <cp:revision>47</cp:revision>
  <dcterms:created xsi:type="dcterms:W3CDTF">2011-11-24T04:17:34Z</dcterms:created>
  <dcterms:modified xsi:type="dcterms:W3CDTF">2011-11-28T19:52:31Z</dcterms:modified>
</cp:coreProperties>
</file>